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s/_rels/slide66.xml.rels" ContentType="application/vnd.openxmlformats-package.relationships+xml"/>
  <Override PartName="/ppt/slides/_rels/slide23.xml.rels" ContentType="application/vnd.openxmlformats-package.relationships+xml"/>
  <Override PartName="/ppt/slides/_rels/slide50.xml.rels" ContentType="application/vnd.openxmlformats-package.relationships+xml"/>
  <Override PartName="/ppt/slides/_rels/slide93.xml.rels" ContentType="application/vnd.openxmlformats-package.relationships+xml"/>
  <Override PartName="/ppt/slides/_rels/slide103.xml.rels" ContentType="application/vnd.openxmlformats-package.relationships+xml"/>
  <Override PartName="/ppt/slides/_rels/slide33.xml.rels" ContentType="application/vnd.openxmlformats-package.relationships+xml"/>
  <Override PartName="/ppt/slides/_rels/slide76.xml.rels" ContentType="application/vnd.openxmlformats-package.relationships+xml"/>
  <Override PartName="/ppt/slides/_rels/slide24.xml.rels" ContentType="application/vnd.openxmlformats-package.relationships+xml"/>
  <Override PartName="/ppt/slides/_rels/slide67.xml.rels" ContentType="application/vnd.openxmlformats-package.relationships+xml"/>
  <Override PartName="/ppt/slides/_rels/slide94.xml.rels" ContentType="application/vnd.openxmlformats-package.relationships+xml"/>
  <Override PartName="/ppt/slides/_rels/slide51.xml.rels" ContentType="application/vnd.openxmlformats-package.relationships+xml"/>
  <Override PartName="/ppt/slides/_rels/slide104.xml.rels" ContentType="application/vnd.openxmlformats-package.relationships+xml"/>
  <Override PartName="/ppt/slides/_rels/slide77.xml.rels" ContentType="application/vnd.openxmlformats-package.relationships+xml"/>
  <Override PartName="/ppt/slides/_rels/slide34.xml.rels" ContentType="application/vnd.openxmlformats-package.relationships+xml"/>
  <Override PartName="/ppt/slides/_rels/slide100.xml.rels" ContentType="application/vnd.openxmlformats-package.relationships+xml"/>
  <Override PartName="/ppt/slides/_rels/slide90.xml.rels" ContentType="application/vnd.openxmlformats-package.relationships+xml"/>
  <Override PartName="/ppt/slides/_rels/slide17.xml.rels" ContentType="application/vnd.openxmlformats-package.relationships+xml"/>
  <Override PartName="/ppt/slides/_rels/slide25.xml.rels" ContentType="application/vnd.openxmlformats-package.relationships+xml"/>
  <Override PartName="/ppt/slides/_rels/slide68.xml.rels" ContentType="application/vnd.openxmlformats-package.relationships+xml"/>
  <Override PartName="/ppt/slides/_rels/slide95.xml.rels" ContentType="application/vnd.openxmlformats-package.relationships+xml"/>
  <Override PartName="/ppt/slides/_rels/slide52.xml.rels" ContentType="application/vnd.openxmlformats-package.relationships+xml"/>
  <Override PartName="/ppt/slides/_rels/slide105.xml.rels" ContentType="application/vnd.openxmlformats-package.relationships+xml"/>
  <Override PartName="/ppt/slides/_rels/slide78.xml.rels" ContentType="application/vnd.openxmlformats-package.relationships+xml"/>
  <Override PartName="/ppt/slides/_rels/slide35.xml.rels" ContentType="application/vnd.openxmlformats-package.relationships+xml"/>
  <Override PartName="/ppt/slides/_rels/slide101.xml.rels" ContentType="application/vnd.openxmlformats-package.relationships+xml"/>
  <Override PartName="/ppt/slides/_rels/slide91.xml.rels" ContentType="application/vnd.openxmlformats-package.relationships+xml"/>
  <Override PartName="/ppt/slides/_rels/slide18.xml.rels" ContentType="application/vnd.openxmlformats-package.relationships+xml"/>
  <Override PartName="/ppt/slides/_rels/slide69.xml.rels" ContentType="application/vnd.openxmlformats-package.relationships+xml"/>
  <Override PartName="/ppt/slides/_rels/slide26.xml.rels" ContentType="application/vnd.openxmlformats-package.relationships+xml"/>
  <Override PartName="/ppt/slides/_rels/slide79.xml.rels" ContentType="application/vnd.openxmlformats-package.relationships+xml"/>
  <Override PartName="/ppt/slides/_rels/slide36.xml.rels" ContentType="application/vnd.openxmlformats-package.relationships+xml"/>
  <Override PartName="/ppt/slides/_rels/slide102.xml.rels" ContentType="application/vnd.openxmlformats-package.relationships+xml"/>
  <Override PartName="/ppt/slides/_rels/slide92.xml.rels" ContentType="application/vnd.openxmlformats-package.relationships+xml"/>
  <Override PartName="/ppt/slides/_rels/slide71.xml.rels" ContentType="application/vnd.openxmlformats-package.relationships+xml"/>
  <Override PartName="/ppt/slides/_rels/slide110.xml.rels" ContentType="application/vnd.openxmlformats-package.relationships+xml"/>
  <Override PartName="/ppt/slides/_rels/slide72.xml.rels" ContentType="application/vnd.openxmlformats-package.relationships+xml"/>
  <Override PartName="/ppt/slides/_rels/slide111.xml.rels" ContentType="application/vnd.openxmlformats-package.relationships+xml"/>
  <Override PartName="/ppt/slides/_rels/slide106.xml.rels" ContentType="application/vnd.openxmlformats-package.relationships+xml"/>
  <Override PartName="/ppt/slides/_rels/slide96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75.xml.rels" ContentType="application/vnd.openxmlformats-package.relationships+xml"/>
  <Override PartName="/ppt/slides/_rels/slide32.xml.rels" ContentType="application/vnd.openxmlformats-package.relationships+xml"/>
  <Override PartName="/ppt/slides/_rels/slide107.xml.rels" ContentType="application/vnd.openxmlformats-package.relationships+xml"/>
  <Override PartName="/ppt/slides/_rels/slide97.xml.rels" ContentType="application/vnd.openxmlformats-package.relationships+xml"/>
  <Override PartName="/ppt/slides/_rels/slide54.xml.rels" ContentType="application/vnd.openxmlformats-package.relationships+xml"/>
  <Override PartName="/ppt/slides/_rels/slide11.xml.rels" ContentType="application/vnd.openxmlformats-package.relationships+xml"/>
  <Override PartName="/ppt/slides/_rels/slide108.xml.rels" ContentType="application/vnd.openxmlformats-package.relationships+xml"/>
  <Override PartName="/ppt/slides/_rels/slide98.xml.rels" ContentType="application/vnd.openxmlformats-package.relationships+xml"/>
  <Override PartName="/ppt/slides/_rels/slide55.xml.rels" ContentType="application/vnd.openxmlformats-package.relationships+xml"/>
  <Override PartName="/ppt/slides/_rels/slide12.xml.rels" ContentType="application/vnd.openxmlformats-package.relationships+xml"/>
  <Override PartName="/ppt/slides/_rels/slide116.xml.rels" ContentType="application/vnd.openxmlformats-package.relationships+xml"/>
  <Override PartName="/ppt/slides/_rels/slide63.xml.rels" ContentType="application/vnd.openxmlformats-package.relationships+xml"/>
  <Override PartName="/ppt/slides/_rels/slide20.xml.rels" ContentType="application/vnd.openxmlformats-package.relationships+xml"/>
  <Override PartName="/ppt/slides/_rels/slide109.xml.rels" ContentType="application/vnd.openxmlformats-package.relationships+xml"/>
  <Override PartName="/ppt/slides/_rels/slide99.xml.rels" ContentType="application/vnd.openxmlformats-package.relationships+xml"/>
  <Override PartName="/ppt/slides/_rels/slide56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1.xml.rels" ContentType="application/vnd.openxmlformats-package.relationships+xml"/>
  <Override PartName="/ppt/slides/_rels/slide39.xml.rels" ContentType="application/vnd.openxmlformats-package.relationships+xml"/>
  <Override PartName="/ppt/slides/_rels/slide82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73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57.xml.rels" ContentType="application/vnd.openxmlformats-package.relationships+xml"/>
  <Override PartName="/ppt/slides/_rels/slide31.xml.rels" ContentType="application/vnd.openxmlformats-package.relationships+xml"/>
  <Override PartName="/ppt/slides/_rels/slide74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5.xml.rels" ContentType="application/vnd.openxmlformats-package.relationships+xml"/>
  <Override PartName="/ppt/slides/_rels/slide5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2.xml.rels" ContentType="application/vnd.openxmlformats-package.relationships+xml"/>
  <Override PartName="/ppt/slides/_rels/slide85.xml.rels" ContentType="application/vnd.openxmlformats-package.relationships+xml"/>
  <Override PartName="/ppt/slides/_rels/slide7.xml.rels" ContentType="application/vnd.openxmlformats-package.relationships+xml"/>
  <Override PartName="/ppt/slides/_rels/slide84.xml.rels" ContentType="application/vnd.openxmlformats-package.relationships+xml"/>
  <Override PartName="/ppt/slides/_rels/slide41.xml.rels" ContentType="application/vnd.openxmlformats-package.relationships+xml"/>
  <Override PartName="/ppt/slides/_rels/slide83.xml.rels" ContentType="application/vnd.openxmlformats-package.relationships+xml"/>
  <Override PartName="/ppt/slides/_rels/slide40.xml.rels" ContentType="application/vnd.openxmlformats-package.relationships+xml"/>
  <Override PartName="/ppt/slides/_rels/slide59.xml.rels" ContentType="application/vnd.openxmlformats-package.relationships+xml"/>
  <Override PartName="/ppt/slides/_rels/slide16.xml.rels" ContentType="application/vnd.openxmlformats-package.relationships+xml"/>
  <Override PartName="/ppt/slides/_rels/slide86.xml.rels" ContentType="application/vnd.openxmlformats-package.relationships+xml"/>
  <Override PartName="/ppt/slides/_rels/slide43.xml.rels" ContentType="application/vnd.openxmlformats-package.relationships+xml"/>
  <Override PartName="/ppt/slides/_rels/slide80.xml.rels" ContentType="application/vnd.openxmlformats-package.relationships+xml"/>
  <Override PartName="/ppt/slides/_rels/slide29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27.xml.rels" ContentType="application/vnd.openxmlformats-package.relationships+xml"/>
  <Override PartName="/ppt/slides/_rels/slide61.xml.rels" ContentType="application/vnd.openxmlformats-package.relationships+xml"/>
  <Override PartName="/ppt/slides/_rels/slide114.xml.rels" ContentType="application/vnd.openxmlformats-package.relationships+xml"/>
  <Override PartName="/ppt/slides/_rels/slide112.xml.rels" ContentType="application/vnd.openxmlformats-package.relationships+xml"/>
  <Override PartName="/ppt/slides/_rels/slide28.xml.rels" ContentType="application/vnd.openxmlformats-package.relationships+xml"/>
  <Override PartName="/ppt/slides/_rels/slide87.xml.rels" ContentType="application/vnd.openxmlformats-package.relationships+xml"/>
  <Override PartName="/ppt/slides/_rels/slide4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45.xml.rels" ContentType="application/vnd.openxmlformats-package.relationships+xml"/>
  <Override PartName="/ppt/slides/_rels/slide88.xml.rels" ContentType="application/vnd.openxmlformats-package.relationships+xml"/>
  <Override PartName="/ppt/slides/_rels/slide62.xml.rels" ContentType="application/vnd.openxmlformats-package.relationships+xml"/>
  <Override PartName="/ppt/slides/_rels/slide115.xml.rels" ContentType="application/vnd.openxmlformats-package.relationships+xml"/>
  <Override PartName="/ppt/slides/_rels/slide60.xml.rels" ContentType="application/vnd.openxmlformats-package.relationships+xml"/>
  <Override PartName="/ppt/slides/_rels/slide113.xml.rels" ContentType="application/vnd.openxmlformats-package.relationships+xml"/>
  <Override PartName="/ppt/slides/_rels/slide3.xml.rels" ContentType="application/vnd.openxmlformats-package.relationships+xml"/>
  <Override PartName="/ppt/slides/_rels/slide46.xml.rels" ContentType="application/vnd.openxmlformats-package.relationships+xml"/>
  <Override PartName="/ppt/slides/_rels/slide89.xml.rels" ContentType="application/vnd.openxmlformats-package.relationships+xml"/>
  <Override PartName="/ppt/slides/_rels/slide65.xml.rels" ContentType="application/vnd.openxmlformats-package.relationships+xml"/>
  <Override PartName="/ppt/slides/_rels/slide118.xml.rels" ContentType="application/vnd.openxmlformats-package.relationships+xml"/>
  <Override PartName="/ppt/slides/_rels/slide22.xml.rels" ContentType="application/vnd.openxmlformats-package.relationships+xml"/>
  <Override PartName="/ppt/slides/_rels/slide117.xml.rels" ContentType="application/vnd.openxmlformats-package.relationships+xml"/>
  <Override PartName="/ppt/slides/_rels/slide64.xml.rels" ContentType="application/vnd.openxmlformats-package.relationships+xml"/>
  <Override PartName="/ppt/slides/_rels/slide21.xml.rels" ContentType="application/vnd.openxmlformats-package.relationships+xml"/>
  <Override PartName="/ppt/slides/slide49.xml" ContentType="application/vnd.openxmlformats-officedocument.presentationml.slide+xml"/>
  <Override PartName="/ppt/slides/slide115.xml" ContentType="application/vnd.openxmlformats-officedocument.presentationml.slide+xml"/>
  <Override PartName="/ppt/slides/slide48.xml" ContentType="application/vnd.openxmlformats-officedocument.presentationml.slide+xml"/>
  <Override PartName="/ppt/slides/slide114.xml" ContentType="application/vnd.openxmlformats-officedocument.presentationml.slide+xml"/>
  <Override PartName="/ppt/slides/slide47.xml" ContentType="application/vnd.openxmlformats-officedocument.presentationml.slide+xml"/>
  <Override PartName="/ppt/slides/slide113.xml" ContentType="application/vnd.openxmlformats-officedocument.presentationml.slide+xml"/>
  <Override PartName="/ppt/slides/slide9.xml" ContentType="application/vnd.openxmlformats-officedocument.presentationml.slide+xml"/>
  <Override PartName="/ppt/slides/slide43.xml" ContentType="application/vnd.openxmlformats-officedocument.presentationml.slide+xml"/>
  <Override PartName="/ppt/slides/slide86.xml" ContentType="application/vnd.openxmlformats-officedocument.presentationml.slide+xml"/>
  <Override PartName="/ppt/slides/slide8.xml" ContentType="application/vnd.openxmlformats-officedocument.presentationml.slide+xml"/>
  <Override PartName="/ppt/slides/slide42.xml" ContentType="application/vnd.openxmlformats-officedocument.presentationml.slide+xml"/>
  <Override PartName="/ppt/slides/slide85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84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83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82.xml" ContentType="application/vnd.openxmlformats-officedocument.presentationml.slide+xml"/>
  <Override PartName="/ppt/slides/slide30.xml" ContentType="application/vnd.openxmlformats-officedocument.presentationml.slide+xml"/>
  <Override PartName="/ppt/slides/slide73.xml" ContentType="application/vnd.openxmlformats-officedocument.presentationml.slide+xml"/>
  <Override PartName="/ppt/slides/slide13.xml" ContentType="application/vnd.openxmlformats-officedocument.presentationml.slide+xml"/>
  <Override PartName="/ppt/slides/slide56.xml" ContentType="application/vnd.openxmlformats-officedocument.presentationml.slide+xml"/>
  <Override PartName="/ppt/slides/slide99.xml" ContentType="application/vnd.openxmlformats-officedocument.presentationml.slide+xml"/>
  <Override PartName="/ppt/slides/slide21.xml" ContentType="application/vnd.openxmlformats-officedocument.presentationml.slide+xml"/>
  <Override PartName="/ppt/slides/slide64.xml" ContentType="application/vnd.openxmlformats-officedocument.presentationml.slide+xml"/>
  <Override PartName="/ppt/slides/slide39.xml" ContentType="application/vnd.openxmlformats-officedocument.presentationml.slide+xml"/>
  <Override PartName="/ppt/slides/slide105.xml" ContentType="application/vnd.openxmlformats-officedocument.presentationml.slide+xml"/>
  <Override PartName="/ppt/slides/slide4.xml" ContentType="application/vnd.openxmlformats-officedocument.presentationml.slide+xml"/>
  <Override PartName="/ppt/slides/slide81.xml" ContentType="application/vnd.openxmlformats-officedocument.presentationml.slide+xml"/>
  <Override PartName="/ppt/slides/slide12.xml" ContentType="application/vnd.openxmlformats-officedocument.presentationml.slide+xml"/>
  <Override PartName="/ppt/slides/slide55.xml" ContentType="application/vnd.openxmlformats-officedocument.presentationml.slide+xml"/>
  <Override PartName="/ppt/slides/slide98.xml" ContentType="application/vnd.openxmlformats-officedocument.presentationml.slide+xml"/>
  <Override PartName="/ppt/slides/slide20.xml" ContentType="application/vnd.openxmlformats-officedocument.presentationml.slide+xml"/>
  <Override PartName="/ppt/slides/slide63.xml" ContentType="application/vnd.openxmlformats-officedocument.presentationml.slide+xml"/>
  <Override PartName="/ppt/slides/slide38.xml" ContentType="application/vnd.openxmlformats-officedocument.presentationml.slide+xml"/>
  <Override PartName="/ppt/slides/slide104.xml" ContentType="application/vnd.openxmlformats-officedocument.presentationml.slide+xml"/>
  <Override PartName="/ppt/slides/slide3.xml" ContentType="application/vnd.openxmlformats-officedocument.presentationml.slide+xml"/>
  <Override PartName="/ppt/slides/slide80.xml" ContentType="application/vnd.openxmlformats-officedocument.presentationml.slide+xml"/>
  <Override PartName="/ppt/slides/slide11.xml" ContentType="application/vnd.openxmlformats-officedocument.presentationml.slide+xml"/>
  <Override PartName="/ppt/slides/slide54.xml" ContentType="application/vnd.openxmlformats-officedocument.presentationml.slide+xml"/>
  <Override PartName="/ppt/slides/slide97.xml" ContentType="application/vnd.openxmlformats-officedocument.presentationml.slide+xml"/>
  <Override PartName="/ppt/slides/slide37.xml" ContentType="application/vnd.openxmlformats-officedocument.presentationml.slide+xml"/>
  <Override PartName="/ppt/slides/slide10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53.xml" ContentType="application/vnd.openxmlformats-officedocument.presentationml.slide+xml"/>
  <Override PartName="/ppt/slides/slide96.xml" ContentType="application/vnd.openxmlformats-officedocument.presentationml.slide+xml"/>
  <Override PartName="/ppt/slides/slide31.xml" ContentType="application/vnd.openxmlformats-officedocument.presentationml.slide+xml"/>
  <Override PartName="/ppt/slides/slide74.xml" ContentType="application/vnd.openxmlformats-officedocument.presentationml.slide+xml"/>
  <Override PartName="/ppt/slides/slide22.xml" ContentType="application/vnd.openxmlformats-officedocument.presentationml.slide+xml"/>
  <Override PartName="/ppt/slides/slide65.xml" ContentType="application/vnd.openxmlformats-officedocument.presentationml.slide+xml"/>
  <Override PartName="/ppt/slides/slide88.xml" ContentType="application/vnd.openxmlformats-officedocument.presentationml.slide+xml"/>
  <Override PartName="/ppt/slides/slide111.xml" ContentType="application/vnd.openxmlformats-officedocument.presentationml.slide+xml"/>
  <Override PartName="/ppt/slides/slide45.xml" ContentType="application/vnd.openxmlformats-officedocument.presentationml.slide+xml"/>
  <Override PartName="/ppt/slides/slide28.xml" ContentType="application/vnd.openxmlformats-officedocument.presentationml.slide+xml"/>
  <Override PartName="/ppt/slides/slide62.xml" ContentType="application/vnd.openxmlformats-officedocument.presentationml.slide+xml"/>
  <Override PartName="/ppt/slides/slide29.xml" ContentType="application/vnd.openxmlformats-officedocument.presentationml.slide+xml"/>
  <Override PartName="/ppt/slides/slide89.xml" ContentType="application/vnd.openxmlformats-officedocument.presentationml.slide+xml"/>
  <Override PartName="/ppt/slides/slide112.xml" ContentType="application/vnd.openxmlformats-officedocument.presentationml.slide+xml"/>
  <Override PartName="/ppt/slides/slide46.xml" ContentType="application/vnd.openxmlformats-officedocument.presentationml.slide+xml"/>
  <Override PartName="/ppt/slides/slide61.xml" ContentType="application/vnd.openxmlformats-officedocument.presentationml.slide+xml"/>
  <Override PartName="/ppt/slides/slide87.xml" ContentType="application/vnd.openxmlformats-officedocument.presentationml.slide+xml"/>
  <Override PartName="/ppt/slides/slide110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116.xml" ContentType="application/vnd.openxmlformats-officedocument.presentationml.slide+xml"/>
  <Override PartName="/ppt/slides/slide108.xml" ContentType="application/vnd.openxmlformats-officedocument.presentationml.slide+xml"/>
  <Override PartName="/ppt/slides/slide60.xml" ContentType="application/vnd.openxmlformats-officedocument.presentationml.slide+xml"/>
  <Override PartName="/ppt/slides/slide107.xml" ContentType="application/vnd.openxmlformats-officedocument.presentationml.slide+xml"/>
  <Override PartName="/ppt/slides/slide19.xml" ContentType="application/vnd.openxmlformats-officedocument.presentationml.slide+xml"/>
  <Override PartName="/ppt/slides/slide70.xml" ContentType="application/vnd.openxmlformats-officedocument.presentationml.slide+xml"/>
  <Override PartName="/ppt/slides/slide1.xml" ContentType="application/vnd.openxmlformats-officedocument.presentationml.slide+xml"/>
  <Override PartName="/ppt/slides/slide106.xml" ContentType="application/vnd.openxmlformats-officedocument.presentationml.slide+xml"/>
  <Override PartName="/ppt/slides/slide72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118.xml" ContentType="application/vnd.openxmlformats-officedocument.presentationml.slide+xml"/>
  <Override PartName="/ppt/slides/slide71.xml" ContentType="application/vnd.openxmlformats-officedocument.presentationml.slide+xml"/>
  <Override PartName="/ppt/slides/slide117.xml" ContentType="application/vnd.openxmlformats-officedocument.presentationml.slide+xml"/>
  <Override PartName="/ppt/slides/slide109.xml" ContentType="application/vnd.openxmlformats-officedocument.presentationml.slide+xml"/>
  <Override PartName="/ppt/slides/slide36.xml" ContentType="application/vnd.openxmlformats-officedocument.presentationml.slide+xml"/>
  <Override PartName="/ppt/slides/slide102.xml" ContentType="application/vnd.openxmlformats-officedocument.presentationml.slide+xml"/>
  <Override PartName="/ppt/slides/slide79.xml" ContentType="application/vnd.openxmlformats-officedocument.presentationml.slide+xml"/>
  <Override PartName="/ppt/slides/slide26.xml" ContentType="application/vnd.openxmlformats-officedocument.presentationml.slide+xml"/>
  <Override PartName="/ppt/slides/slide69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slide101.xml" ContentType="application/vnd.openxmlformats-officedocument.presentationml.slide+xml"/>
  <Override PartName="/ppt/slides/slide78.xml" ContentType="application/vnd.openxmlformats-officedocument.presentationml.slide+xml"/>
  <Override PartName="/ppt/slides/slide52.xml" ContentType="application/vnd.openxmlformats-officedocument.presentationml.slide+xml"/>
  <Override PartName="/ppt/slides/slide95.xml" ContentType="application/vnd.openxmlformats-officedocument.presentationml.slide+xml"/>
  <Override PartName="/ppt/slides/slide68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34.xml" ContentType="application/vnd.openxmlformats-officedocument.presentationml.slide+xml"/>
  <Override PartName="/ppt/slides/slide100.xml" ContentType="application/vnd.openxmlformats-officedocument.presentationml.slide+xml"/>
  <Override PartName="/ppt/slides/slide77.xml" ContentType="application/vnd.openxmlformats-officedocument.presentationml.slide+xml"/>
  <Override PartName="/ppt/slides/slide51.xml" ContentType="application/vnd.openxmlformats-officedocument.presentationml.slide+xml"/>
  <Override PartName="/ppt/slides/slide94.xml" ContentType="application/vnd.openxmlformats-officedocument.presentationml.slide+xml"/>
  <Override PartName="/ppt/slides/slide67.xml" ContentType="application/vnd.openxmlformats-officedocument.presentationml.slide+xml"/>
  <Override PartName="/ppt/slides/slide24.xml" ContentType="application/vnd.openxmlformats-officedocument.presentationml.slide+xml"/>
  <Override PartName="/ppt/slides/slide76.xml" ContentType="application/vnd.openxmlformats-officedocument.presentationml.slide+xml"/>
  <Override PartName="/ppt/slides/slide33.xml" ContentType="application/vnd.openxmlformats-officedocument.presentationml.slide+xml"/>
  <Override PartName="/ppt/slides/slide93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23.xml" ContentType="application/vnd.openxmlformats-officedocument.presentationml.slide+xml"/>
  <Override PartName="/ppt/slides/slide75.xml" ContentType="application/vnd.openxmlformats-officedocument.presentationml.slide+xml"/>
  <Override PartName="/ppt/slides/slide32.xml" ContentType="application/vnd.openxmlformats-officedocument.presentationml.slide+xml"/>
  <Override PartName="/ppt/media/image57.png" ContentType="image/png"/>
  <Override PartName="/ppt/media/image14.png" ContentType="image/png"/>
  <Override PartName="/ppt/media/image49.png" ContentType="image/png"/>
  <Override PartName="/ppt/media/image1.png" ContentType="image/png"/>
  <Override PartName="/ppt/media/image48.png" ContentType="image/png"/>
  <Override PartName="/ppt/media/image47.png" ContentType="image/png"/>
  <Override PartName="/ppt/media/image56.png" ContentType="image/png"/>
  <Override PartName="/ppt/media/image13.png" ContentType="image/png"/>
  <Override PartName="/ppt/media/image39.png" ContentType="image/png"/>
  <Override PartName="/ppt/media/image55.png" ContentType="image/png"/>
  <Override PartName="/ppt/media/image12.png" ContentType="image/png"/>
  <Override PartName="/ppt/media/image38.png" ContentType="image/png"/>
  <Override PartName="/ppt/media/image54.png" ContentType="image/png"/>
  <Override PartName="/ppt/media/image11.png" ContentType="image/png"/>
  <Override PartName="/ppt/media/image37.png" ContentType="image/png"/>
  <Override PartName="/ppt/media/image9.png" ContentType="image/png"/>
  <Override PartName="/ppt/media/image10.png" ContentType="image/png"/>
  <Override PartName="/ppt/media/image53.png" ContentType="image/png"/>
  <Override PartName="/ppt/media/image30.png" ContentType="image/png"/>
  <Override PartName="/ppt/media/image73.png" ContentType="image/png"/>
  <Override PartName="/ppt/media/image21.png" ContentType="image/png"/>
  <Override PartName="/ppt/media/image64.png" ContentType="image/png"/>
  <Override PartName="/ppt/media/image8.png" ContentType="image/png"/>
  <Override PartName="/ppt/media/image20.png" ContentType="image/png"/>
  <Override PartName="/ppt/media/image63.png" ContentType="image/png"/>
  <Override PartName="/ppt/media/image17.png" ContentType="image/png"/>
  <Override PartName="/ppt/media/image51.png" ContentType="image/png"/>
  <Override PartName="/ppt/media/image42.png" ContentType="image/png"/>
  <Override PartName="/ppt/media/image25.png" ContentType="image/png"/>
  <Override PartName="/ppt/media/image68.png" ContentType="image/png"/>
  <Override PartName="/ppt/media/image4.png" ContentType="image/png"/>
  <Override PartName="/ppt/media/image18.png" ContentType="image/png"/>
  <Override PartName="/ppt/media/image78.png" ContentType="image/png"/>
  <Override PartName="/ppt/media/image35.png" ContentType="image/png"/>
  <Override PartName="/ppt/media/image52.png" ContentType="image/png"/>
  <Override PartName="/ppt/media/image43.png" ContentType="image/png"/>
  <Override PartName="/ppt/media/image60.png" ContentType="image/png"/>
  <Override PartName="/ppt/media/image26.png" ContentType="image/png"/>
  <Override PartName="/ppt/media/image69.png" ContentType="image/png"/>
  <Override PartName="/ppt/media/image5.png" ContentType="image/png"/>
  <Override PartName="/ppt/media/image19.png" ContentType="image/png"/>
  <Override PartName="/ppt/media/image79.png" ContentType="image/png"/>
  <Override PartName="/ppt/media/image36.png" ContentType="image/png"/>
  <Override PartName="/ppt/media/image70.png" ContentType="image/png"/>
  <Override PartName="/ppt/media/image27.png" ContentType="image/png"/>
  <Override PartName="/ppt/media/image44.png" ContentType="image/png"/>
  <Override PartName="/ppt/media/image61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46.png" ContentType="image/png"/>
  <Override PartName="/ppt/media/image29.png" ContentType="image/png"/>
  <Override PartName="/ppt/media/image72.png" ContentType="image/png"/>
  <Override PartName="/ppt/media/image71.png" ContentType="image/png"/>
  <Override PartName="/ppt/media/image28.png" ContentType="image/png"/>
  <Override PartName="/ppt/media/image62.png" ContentType="image/png"/>
  <Override PartName="/ppt/media/image45.png" ContentType="image/png"/>
  <Override PartName="/ppt/media/image34.png" ContentType="image/png"/>
  <Override PartName="/ppt/media/image77.png" ContentType="image/png"/>
  <Override PartName="/ppt/media/image3.png" ContentType="image/png"/>
  <Override PartName="/ppt/media/image67.png" ContentType="image/png"/>
  <Override PartName="/ppt/media/image24.png" ContentType="image/png"/>
  <Override PartName="/ppt/media/image84.png" ContentType="image/png"/>
  <Override PartName="/ppt/media/image41.png" ContentType="image/png"/>
  <Override PartName="/ppt/media/image2.png" ContentType="image/png"/>
  <Override PartName="/ppt/media/image76.png" ContentType="image/png"/>
  <Override PartName="/ppt/media/image33.png" ContentType="image/png"/>
  <Override PartName="/ppt/media/image50.png" ContentType="image/png"/>
  <Override PartName="/ppt/media/image59.png" ContentType="image/png"/>
  <Override PartName="/ppt/media/image16.png" ContentType="image/png"/>
  <Override PartName="/ppt/media/image66.png" ContentType="image/png"/>
  <Override PartName="/ppt/media/image23.png" ContentType="image/png"/>
  <Override PartName="/ppt/media/image83.png" ContentType="image/png"/>
  <Override PartName="/ppt/media/image40.png" ContentType="image/png"/>
  <Override PartName="/ppt/media/image75.png" ContentType="image/png"/>
  <Override PartName="/ppt/media/image32.png" ContentType="image/png"/>
  <Override PartName="/ppt/media/image58.png" ContentType="image/png"/>
  <Override PartName="/ppt/media/image15.png" ContentType="image/png"/>
  <Override PartName="/ppt/media/image65.png" ContentType="image/png"/>
  <Override PartName="/ppt/media/image22.png" ContentType="image/png"/>
  <Override PartName="/ppt/media/image74.png" ContentType="image/png"/>
  <Override PartName="/ppt/media/image31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77C70A-F1B6-43D8-856C-882F958A57B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E0B5CB-9AC0-4CF1-A681-B0B477DA45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AA6463-9B04-4800-AF06-548969FE3EE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247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891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36000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247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891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C32C06-C1A7-45EB-B665-1F04EF8BBF2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2F9F5C-2106-4482-93CA-DE9813DB06B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2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5C9C2B2-208C-4021-B60D-1731582ECD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78A875-C691-4D51-AEF6-F6110BCD65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480A8A-07F0-4C5A-A658-C94B997800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3AD27D-2DA0-4B3D-BE95-07033AF35A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360000" y="180000"/>
            <a:ext cx="9360000" cy="221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B1C7A76-3E97-43BE-A769-128CB87CA9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775268-DFE8-46AE-875A-0792925E63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2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F049E4-499B-4D81-BBA7-6F69566E7F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0E6FBA-C935-48C3-8D2F-7C2018E4A9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1B73FA-FC66-422B-A125-08FFFC629C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F66C5D7-0453-4766-AAE8-5FE2CEFC87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5086655-2262-4A4C-ADA2-5611DC09552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5247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6891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36000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5247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6891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ADB0DE-AE2D-4B81-9768-7E8B56D1B93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2D8783A-1B4E-475A-AE78-7CAA666629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2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9CA4BBA-A1CA-43CE-978D-FC5C2A7CBD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A4673C7-FAEA-4862-9688-3277083C6B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F64BE28-8773-4935-9AB7-16A66BE0DC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39E23D7-7F2C-4980-932A-23F57E4D55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3948BA-18E0-4604-A3AE-90EB0B6063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360000" y="180000"/>
            <a:ext cx="9360000" cy="221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CBE0BF7-0376-4839-8E34-EDE1D43BDC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66F7109-83A8-4464-9433-6B11B85C7C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A8DF463-79D8-4A74-BF6F-E239ACD888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8C9C39A-B771-4FE7-AF63-3A1665BA56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DA5B94D-56F0-4EF7-A55E-5DEC6F9D8B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0F7F01-D36B-4A51-B837-5AFFC7D48FE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5247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6891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36000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5247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66891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B860E66-5B25-44C5-AB49-5FA2AB25020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E6A171-AFE8-4E3A-8999-3B087806EB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D5EB8A-953E-47A5-86A8-C9DEBBC8C8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60000" y="180000"/>
            <a:ext cx="9360000" cy="221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ABF1C1-3213-4246-A707-D00A62EF38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976EC6-9BD7-4E37-B150-3E6663A597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4EDB91-158B-441C-9BB0-42536BB20D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12F22B-55A7-4086-8F36-34234866D4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0" y="4500000"/>
            <a:ext cx="10080000" cy="11700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dd4100"/>
                </a:solidFill>
                <a:latin typeface="Arial"/>
              </a:rPr>
              <a:t>Click to edit the title text format</a:t>
            </a:r>
            <a:endParaRPr b="0" lang="es-MX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6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 marL="345600" indent="-2592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Click to edit the outline text format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691200" indent="-2592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Second Outline Level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2" marL="1036800" indent="-2304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9bdd"/>
                </a:solidFill>
                <a:latin typeface="Arial"/>
              </a:rPr>
              <a:t>Third Outline Level</a:t>
            </a:r>
            <a:endParaRPr b="0" lang="es-MX" sz="1800" spc="-1" strike="noStrike">
              <a:solidFill>
                <a:srgbClr val="009bdd"/>
              </a:solidFill>
              <a:latin typeface="Arial"/>
            </a:endParaRPr>
          </a:p>
          <a:p>
            <a:pPr lvl="3" marL="1382400" indent="-1728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Fourth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  <a:p>
            <a:pPr lvl="4" marL="1728000" indent="-1728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Fifth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  <a:p>
            <a:pPr lvl="5" marL="2073600" indent="-1728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Sixth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  <a:p>
            <a:pPr lvl="6" marL="2419200" indent="-1728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Seventh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MX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s-MX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s-MX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MX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s-MX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s-MX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MX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004B9087-8957-41A3-A1FB-44093422DA0A}" type="slidenum">
              <a:rPr b="0" lang="es-MX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s-MX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0"/>
            <a:ext cx="10076760" cy="7200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"/>
          <p:cNvSpPr/>
          <p:nvPr/>
        </p:nvSpPr>
        <p:spPr>
          <a:xfrm>
            <a:off x="3240" y="5040000"/>
            <a:ext cx="10076760" cy="6314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Click to edit the outline text format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Second Outline Level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9bdd"/>
                </a:solidFill>
                <a:latin typeface="Arial"/>
              </a:rPr>
              <a:t>Third Outline Level</a:t>
            </a:r>
            <a:endParaRPr b="0" lang="es-MX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Fourth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Fifth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Sixth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Seventh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4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MX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s-MX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s-MX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5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MX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s-MX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s-MX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6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MX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B901BF4F-81D7-4FDB-9245-7D53F985EE34}" type="slidenum">
              <a:rPr b="0" lang="es-MX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s-MX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/>
          <p:nvPr/>
        </p:nvSpPr>
        <p:spPr>
          <a:xfrm>
            <a:off x="0" y="0"/>
            <a:ext cx="10076760" cy="7200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3240" y="5040000"/>
            <a:ext cx="10076760" cy="6314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Click to edit the outline text format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Second Outline Level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9bdd"/>
                </a:solidFill>
                <a:latin typeface="Arial"/>
              </a:rPr>
              <a:t>Third Outline Level</a:t>
            </a:r>
            <a:endParaRPr b="0" lang="es-MX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Fourth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Fifth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Sixth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500" spc="-1" strike="noStrike">
                <a:solidFill>
                  <a:srgbClr val="009bdd"/>
                </a:solidFill>
                <a:latin typeface="Arial"/>
              </a:rPr>
              <a:t>Seventh Outline Level</a:t>
            </a:r>
            <a:endParaRPr b="0" lang="es-MX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dt" idx="7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MX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es-MX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s-MX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ftr" idx="8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MX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es-MX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s-MX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sldNum" idx="9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MX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D75AE7AF-8EDE-4E3E-8CDA-A51D149B83E4}" type="slidenum">
              <a:rPr b="0" lang="es-MX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s-MX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27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slideLayout" Target="../slideLayouts/slideLayout27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slideLayout" Target="../slideLayouts/slideLayout27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slideLayout" Target="../slideLayouts/slideLayout27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7.png"/><Relationship Id="rId8" Type="http://schemas.openxmlformats.org/officeDocument/2006/relationships/slideLayout" Target="../slideLayouts/slideLayout27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7.png"/><Relationship Id="rId8" Type="http://schemas.openxmlformats.org/officeDocument/2006/relationships/slideLayout" Target="../slideLayouts/slideLayout27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7.png"/><Relationship Id="rId8" Type="http://schemas.openxmlformats.org/officeDocument/2006/relationships/slideLayout" Target="../slideLayouts/slideLayout27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Relationship Id="rId8" Type="http://schemas.openxmlformats.org/officeDocument/2006/relationships/slideLayout" Target="../slideLayouts/slideLayout27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slideLayout" Target="../slideLayouts/slideLayout27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slideLayout" Target="../slideLayouts/slideLayout27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Relationship Id="rId9" Type="http://schemas.openxmlformats.org/officeDocument/2006/relationships/slideLayout" Target="../slideLayouts/slideLayout27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slideLayout" Target="../slideLayouts/slideLayout27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slideLayout" Target="../slideLayouts/slideLayout27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slideLayout" Target="../slideLayouts/slideLayout27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slideLayout" Target="../slideLayouts/slideLayout27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82.png"/><Relationship Id="rId8" Type="http://schemas.openxmlformats.org/officeDocument/2006/relationships/slideLayout" Target="../slideLayouts/slideLayout27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3.png"/><Relationship Id="rId10" Type="http://schemas.openxmlformats.org/officeDocument/2006/relationships/slideLayout" Target="../slideLayouts/slideLayout27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9.png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3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3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6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6.png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8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32.png"/><Relationship Id="rId11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49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49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27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49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2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7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7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7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7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7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7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27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27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27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27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2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27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5440" y="75456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5983b0"/>
                </a:solidFill>
                <a:latin typeface="Arial"/>
              </a:rPr>
              <a:t>Pre: Estadística descriptiva que nos faltó.</a:t>
            </a:r>
            <a:endParaRPr b="0" lang="es-MX" sz="3300" spc="-1" strike="noStrike">
              <a:solidFill>
                <a:srgbClr val="5983b0"/>
              </a:solidFill>
              <a:latin typeface="Arial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1181880" y="2148840"/>
            <a:ext cx="7360200" cy="1340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200" spc="-1" strike="noStrike">
                <a:solidFill>
                  <a:srgbClr val="000000"/>
                </a:solidFill>
                <a:latin typeface="Arial"/>
              </a:rPr>
              <a:t>Varianza poblacional estimada</a:t>
            </a:r>
            <a:endParaRPr b="0" lang="es-MX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200" spc="-1" strike="noStrike">
                <a:solidFill>
                  <a:srgbClr val="000000"/>
                </a:solidFill>
                <a:latin typeface="Arial"/>
              </a:rPr>
              <a:t>Desviación estándar poblacional estimada</a:t>
            </a:r>
            <a:endParaRPr b="0" lang="es-MX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200" spc="-1" strike="noStrike">
                <a:solidFill>
                  <a:srgbClr val="000000"/>
                </a:solidFill>
                <a:latin typeface="Arial"/>
              </a:rPr>
              <a:t>Error estándar real</a:t>
            </a:r>
            <a:endParaRPr b="0" lang="es-MX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200" spc="-1" strike="noStrike">
                <a:solidFill>
                  <a:srgbClr val="000000"/>
                </a:solidFill>
                <a:latin typeface="Arial"/>
              </a:rPr>
              <a:t>Error estándar estimado</a:t>
            </a:r>
            <a:endParaRPr b="0" lang="es-MX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628360" y="996480"/>
            <a:ext cx="4876560" cy="3695400"/>
          </a:xfrm>
          <a:prstGeom prst="rect">
            <a:avLst/>
          </a:prstGeom>
          <a:ln w="180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BC96BC-7328-47C2-BFE9-FF620B4452B4}" type="slidenum">
              <a:t>10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844A9FD5-EF1F-4A5A-BE52-BFA6CE11DA94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00040" y="2083680"/>
            <a:ext cx="2476440" cy="2027520"/>
          </a:xfrm>
          <a:prstGeom prst="rect">
            <a:avLst/>
          </a:prstGeom>
          <a:ln w="18000">
            <a:noFill/>
          </a:ln>
        </p:spPr>
      </p:pic>
      <p:pic>
        <p:nvPicPr>
          <p:cNvPr id="494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1131120" y="767880"/>
            <a:ext cx="7785360" cy="4375440"/>
          </a:xfrm>
          <a:prstGeom prst="rect">
            <a:avLst/>
          </a:prstGeom>
          <a:ln w="18000">
            <a:noFill/>
          </a:ln>
        </p:spPr>
      </p:pic>
      <p:pic>
        <p:nvPicPr>
          <p:cNvPr id="495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6891840" y="1835640"/>
            <a:ext cx="2698920" cy="25531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F9C00C9-0F9A-44BC-878A-39E717F7FBC0}" type="slidenum">
              <a:t>100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0D72C46F-C355-4664-A64E-67A6C2938036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19840" y="919440"/>
            <a:ext cx="730440" cy="597960"/>
          </a:xfrm>
          <a:prstGeom prst="rect">
            <a:avLst/>
          </a:prstGeom>
          <a:ln w="18000">
            <a:noFill/>
          </a:ln>
        </p:spPr>
      </p:pic>
      <p:pic>
        <p:nvPicPr>
          <p:cNvPr id="498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1131120" y="767880"/>
            <a:ext cx="7785360" cy="4375440"/>
          </a:xfrm>
          <a:prstGeom prst="rect">
            <a:avLst/>
          </a:prstGeom>
          <a:ln w="18000">
            <a:noFill/>
          </a:ln>
        </p:spPr>
      </p:pic>
      <p:pic>
        <p:nvPicPr>
          <p:cNvPr id="499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8910000" y="856800"/>
            <a:ext cx="958680" cy="906840"/>
          </a:xfrm>
          <a:prstGeom prst="rect">
            <a:avLst/>
          </a:prstGeom>
          <a:ln w="18000">
            <a:noFill/>
          </a:ln>
        </p:spPr>
      </p:pic>
      <p:pic>
        <p:nvPicPr>
          <p:cNvPr id="500" name="" descr="28§display§n_1 = 17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154260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01" name="" descr="28§display§\bar{X}_1 = 23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149580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02" name="" descr="28§display§s_1^2 = 9.0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150624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03" name="" descr="28§display§n_2 = 15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766332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04" name="" descr="28§display§\bar{X}_2 = 20§png§600§FALSE§"/>
          <p:cNvPicPr/>
          <p:nvPr/>
        </p:nvPicPr>
        <p:blipFill>
          <a:blip r:embed="rId8">
            <a:alphaModFix amt="0"/>
          </a:blip>
          <a:stretch/>
        </p:blipFill>
        <p:spPr>
          <a:xfrm>
            <a:off x="761616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05" name="" descr="28§display§s_2^2 = 7.5§png§600§FALSE§"/>
          <p:cNvPicPr/>
          <p:nvPr/>
        </p:nvPicPr>
        <p:blipFill>
          <a:blip r:embed="rId9">
            <a:alphaModFix amt="0"/>
          </a:blip>
          <a:stretch/>
        </p:blipFill>
        <p:spPr>
          <a:xfrm>
            <a:off x="7626960" y="3443400"/>
            <a:ext cx="1210680" cy="3981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D47B77A-B403-4B73-BCE7-1794F5AD9A67}" type="slidenum">
              <a:t>101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B3212B9C-7C56-4CE6-A179-EFDB3E5B1FF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7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08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09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10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11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12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94FE6E5-25AA-4439-AA1B-42CA88939BFC}" type="slidenum">
              <a:t>102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190DE686-2E3C-464C-8D61-6C0E8C14FFD8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4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15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16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17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18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19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520" name="" descr="28§display§  t_{obt}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3299400" y="3133800"/>
            <a:ext cx="482760" cy="279360"/>
          </a:xfrm>
          <a:prstGeom prst="rect">
            <a:avLst/>
          </a:prstGeom>
          <a:ln w="18000">
            <a:noFill/>
          </a:ln>
        </p:spPr>
      </p:pic>
      <p:pic>
        <p:nvPicPr>
          <p:cNvPr id="521" name="" descr="28§display§  s_{\bar{X}_{1} - \bar{X}_{2}} §png§600§FALSE§"/>
          <p:cNvPicPr/>
          <p:nvPr/>
        </p:nvPicPr>
        <p:blipFill>
          <a:blip r:embed="rId8">
            <a:alphaModFix amt="0"/>
          </a:blip>
          <a:stretch/>
        </p:blipFill>
        <p:spPr>
          <a:xfrm>
            <a:off x="2978280" y="2147760"/>
            <a:ext cx="1071360" cy="275040"/>
          </a:xfrm>
          <a:prstGeom prst="rect">
            <a:avLst/>
          </a:prstGeom>
          <a:ln w="18000">
            <a:noFill/>
          </a:ln>
        </p:spPr>
      </p:pic>
      <p:pic>
        <p:nvPicPr>
          <p:cNvPr id="522" name="" descr="28§display§  s_{pool}^{2}§png§600§FALSE§"/>
          <p:cNvPicPr/>
          <p:nvPr/>
        </p:nvPicPr>
        <p:blipFill>
          <a:blip r:embed="rId9">
            <a:alphaModFix amt="0"/>
          </a:blip>
          <a:stretch/>
        </p:blipFill>
        <p:spPr>
          <a:xfrm>
            <a:off x="3208320" y="1211040"/>
            <a:ext cx="642960" cy="4446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B3F2AFB-FDD2-43F3-9329-83E16AE7BD98}" type="slidenum">
              <a:t>103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0C24EBF9-A875-436F-B5CB-0D08068A2937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4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25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26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27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28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29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530" name="" descr="28§latex§\begin{eqnarray*}&#10;  s_{pool}^{2}&amp;=&amp;\frac{&#10;    (n_{1} - 1)s_{1}^{2} + (n_{2} - 1)s_{2}^{2}&#10;  }{&#10;    (n_{1} - 1) + (n_{2} - 1)&#10;  }\\[3mm]&#10;  &amp;=&amp; \frac{&#10;    (17 - 1) 9 + (15 - 1) 7{.}5&#10;  }{&#10;    (17 - 1) + (15 - 1)&#10;  }\\[3mm]&#10;  &amp;=&amp; \frac{&#10;    144 + 105&#10;  }{&#10;    30&#10;  }\\[3mm]&#10;  &amp;=&amp; \frac{&#10;    249&#10;  }{&#10;    30&#10;  }\\[3mm]&#10;  &amp;=&amp; 8{.}3&#10;\end{eqnarray*}§png§600§FALSE§"/>
          <p:cNvPicPr/>
          <p:nvPr/>
        </p:nvPicPr>
        <p:blipFill>
          <a:blip r:embed="rId7">
            <a:alphaModFix amt="0"/>
          </a:blip>
          <a:srcRect l="0" t="0" r="0" b="54538"/>
          <a:stretch/>
        </p:blipFill>
        <p:spPr>
          <a:xfrm>
            <a:off x="3248640" y="1129320"/>
            <a:ext cx="3419280" cy="15030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888AD07-9388-4D8B-B394-77AB91D909A3}" type="slidenum">
              <a:t>104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B7E5D63B-A4EC-42D9-B84D-B9EDB66388EF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2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33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34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35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36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37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538" name="" descr="28§latex§\begin{eqnarray*}&#10;  s_{pool}^{2}&amp;=&amp;\frac{&#10;    (n_{1} - 1)s_{1}^{2} + (n_{2} - 1)s_{2}^{2}&#10;  }{&#10;    (n_{1} - 1) + (n_{2} - 1)&#10;  }\\[3mm]&#10;  &amp;=&amp; \frac{&#10;    (17 - 1) 9 + (15 - 1) 7{.}5&#10;  }{&#10;    (17 - 1) + (15 - 1)&#10;  }\\[3mm]&#10;  &amp;=&amp; \frac{&#10;    144 + 105&#10;  }{&#10;    30&#10;  }\\[3mm]&#10;  &amp;=&amp; \frac{&#10;    249&#10;  }{&#10;    30&#10;  }\\[3mm]&#10;  &amp;=&amp; 8{.}3&#10;\end{eqnarray*}§png§600§FALSE§"/>
          <p:cNvPicPr/>
          <p:nvPr/>
        </p:nvPicPr>
        <p:blipFill>
          <a:blip r:embed="rId7">
            <a:alphaModFix amt="0"/>
          </a:blip>
          <a:srcRect l="0" t="0" r="0" b="31748"/>
          <a:stretch/>
        </p:blipFill>
        <p:spPr>
          <a:xfrm>
            <a:off x="3248640" y="1129320"/>
            <a:ext cx="3419280" cy="22568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6EB7DB2-9FC4-4FF2-900E-7473C4866644}" type="slidenum">
              <a:t>105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1D347428-FABD-4148-8216-5EAD6299F6C2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0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41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42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43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44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45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546" name="" descr="28§latex§\begin{eqnarray*}&#10;  s_{pool}^{2}&amp;=&amp;\frac{&#10;    (n_{1} - 1)s_{1}^{2} + (n_{2} - 1)s_{2}^{2}&#10;  }{&#10;    (n_{1} - 1) + (n_{2} - 1)&#10;  }\\[3mm]&#10;  &amp;=&amp; \frac{&#10;    (17 - 1) 9 + (15 - 1) 7{.}5&#10;  }{&#10;    (17 - 1) + (15 - 1)&#10;  }\\[3mm]&#10;  &amp;=&amp; \frac{&#10;    144 + 105&#10;  }{&#10;    30&#10;  }\\[3mm]&#10;  &amp;=&amp; \frac{&#10;    249&#10;  }{&#10;    30&#10;  }\\[3mm]&#10;  &amp;=&amp; 8{.}3&#10;\end{eqnarray*}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3248640" y="1129320"/>
            <a:ext cx="3419280" cy="33069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32058C8-95FD-4973-9145-419D0A6377F2}" type="slidenum">
              <a:t>106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46EA03C1-8D79-4A45-AAFA-82AAF3335F5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8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49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50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51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52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53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554" name="" descr="28§latex§s_{pool}^{2}= 8{.}3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2600640" y="1107720"/>
            <a:ext cx="1195920" cy="3366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3121088-0A9A-48A2-8FC4-B41AE7964E74}" type="slidenum">
              <a:t>107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5174C95C-F9FD-4DB4-A5A9-24EF9B841339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6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57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58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59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60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61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562" name="" descr="28§latex§s_{pool}^{2}= 8{.}3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2600640" y="1107720"/>
            <a:ext cx="1195920" cy="336600"/>
          </a:xfrm>
          <a:prstGeom prst="rect">
            <a:avLst/>
          </a:prstGeom>
          <a:ln w="18000">
            <a:noFill/>
          </a:ln>
        </p:spPr>
      </p:pic>
      <p:pic>
        <p:nvPicPr>
          <p:cNvPr id="563" name="" descr="28§latex§\begin{eqnarray*}&#10;  s_{\bar{X}_{1} - \bar{X}_{2}}&amp;=&amp;\sqrt{&#10;  \left(s_{pool}^{2}\right)\left(\frac{1}{n_{1}} + \frac{1}{n_{2}}\right)}\\[3mm]&#10;  &amp;=&amp; \sqrt{&#10;    8{.}3\left(\frac{1}{17} + \frac{1}{15}\right)&#10;  }\\[3mm]&#10;  &amp;=&amp; \sqrt{8{.}3(0{.}126)}\\[3mm]&#10;  &amp;=&amp; \sqrt{1{.}046}\\&#10;  &amp;=&amp; 1{.}023&#10;\end{eqnarray*}§png§600§FALSE§"/>
          <p:cNvPicPr/>
          <p:nvPr/>
        </p:nvPicPr>
        <p:blipFill>
          <a:blip r:embed="rId8">
            <a:alphaModFix amt="0"/>
          </a:blip>
          <a:srcRect l="0" t="0" r="0" b="40400"/>
          <a:stretch/>
        </p:blipFill>
        <p:spPr>
          <a:xfrm>
            <a:off x="3303360" y="1730160"/>
            <a:ext cx="3417120" cy="17686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057E6D5-1A68-410B-BBBF-6180374D94A6}" type="slidenum">
              <a:t>108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281D916C-4606-4EF3-A0AC-88BB1BC6BBEF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65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66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67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68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69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70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571" name="" descr="28§latex§s_{pool}^{2}= 8{.}3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2600640" y="1107720"/>
            <a:ext cx="1195920" cy="336600"/>
          </a:xfrm>
          <a:prstGeom prst="rect">
            <a:avLst/>
          </a:prstGeom>
          <a:ln w="18000">
            <a:noFill/>
          </a:ln>
        </p:spPr>
      </p:pic>
      <p:pic>
        <p:nvPicPr>
          <p:cNvPr id="572" name="" descr="28§latex§\begin{eqnarray*}&#10;  s_{\bar{X}_{1} - \bar{X}_{2}}&amp;=&amp;\sqrt{&#10;  \left(s_{pool}^{2}\right)\left(\frac{1}{n_{1}} + \frac{1}{n_{2}}\right)}\\[3mm]&#10;  &amp;=&amp; \sqrt{&#10;    8{.}3\left(\frac{1}{17} + \frac{1}{15}\right)&#10;  }\\[3mm]&#10;  &amp;=&amp; \sqrt{8{.}3(0{.}126)}\\[3mm]&#10;  &amp;=&amp; \sqrt{1{.}046}\\&#10;  &amp;=&amp; 1{.}023&#10;\end{eqnarray*}§png§600§FALSE§"/>
          <p:cNvPicPr/>
          <p:nvPr/>
        </p:nvPicPr>
        <p:blipFill>
          <a:blip r:embed="rId8">
            <a:alphaModFix amt="0"/>
          </a:blip>
          <a:srcRect l="0" t="0" r="0" b="23693"/>
          <a:stretch/>
        </p:blipFill>
        <p:spPr>
          <a:xfrm>
            <a:off x="3303360" y="1730160"/>
            <a:ext cx="3417120" cy="22647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1713885-09AC-46B6-BB30-E758BC7F08B4}" type="slidenum">
              <a:t>109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E87051B4-30CA-4960-8DD6-CAFA166FD5B0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Estadística paramétrica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0">
              <a:spcBef>
                <a:spcPts val="850"/>
              </a:spcBef>
              <a:buNone/>
            </a:pP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A86F96-9714-4850-8244-FDC800816B89}" type="slidenum">
              <a:t>11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C53CBCD8-133E-478E-8784-6C56E5E8BB5B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74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75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76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77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78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79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580" name="" descr="28§latex§s_{pool}^{2}= 8{.}3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2600640" y="1107720"/>
            <a:ext cx="1195920" cy="336600"/>
          </a:xfrm>
          <a:prstGeom prst="rect">
            <a:avLst/>
          </a:prstGeom>
          <a:ln w="18000">
            <a:noFill/>
          </a:ln>
        </p:spPr>
      </p:pic>
      <p:pic>
        <p:nvPicPr>
          <p:cNvPr id="581" name="" descr="28§latex§\begin{eqnarray*}&#10;  s_{\bar{X}_{1} - \bar{X}_{2}}&amp;=&amp;\sqrt{&#10;  \left(s_{pool}^{2}\right)\left(\frac{1}{n_{1}} + \frac{1}{n_{2}}\right)}\\[3mm]&#10;  &amp;=&amp; \sqrt{&#10;    8{.}3\left(\frac{1}{17} + \frac{1}{15}\right)&#10;  }\\[3mm]&#10;  &amp;=&amp; \sqrt{8{.}3(0{.}126)}\\[3mm]&#10;  &amp;=&amp; \sqrt{1{.}046}\\&#10;  &amp;=&amp; 1{.}023&#10;\end{eqnarray*}§png§600§FALSE§"/>
          <p:cNvPicPr/>
          <p:nvPr/>
        </p:nvPicPr>
        <p:blipFill>
          <a:blip r:embed="rId8">
            <a:alphaModFix amt="0"/>
          </a:blip>
          <a:stretch/>
        </p:blipFill>
        <p:spPr>
          <a:xfrm>
            <a:off x="3303360" y="1730160"/>
            <a:ext cx="3417120" cy="29682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E871B5A-6119-4E57-91D8-FFB0C1BAF167}" type="slidenum">
              <a:t>110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A3A2B1F3-C050-49BE-8B0F-EB47486F098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83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84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85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86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87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88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589" name="" descr="28§latex§s_{pool}^{2}= 8{.}3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2600640" y="1107720"/>
            <a:ext cx="1195920" cy="336600"/>
          </a:xfrm>
          <a:prstGeom prst="rect">
            <a:avLst/>
          </a:prstGeom>
          <a:ln w="18000">
            <a:noFill/>
          </a:ln>
        </p:spPr>
      </p:pic>
      <p:pic>
        <p:nvPicPr>
          <p:cNvPr id="590" name="" descr="28§latex§s_{\bar{X}_{1} - \bar{X}_{2}}= 1{.}023§png§600§FALSE§"/>
          <p:cNvPicPr/>
          <p:nvPr/>
        </p:nvPicPr>
        <p:blipFill>
          <a:blip r:embed="rId8">
            <a:alphaModFix amt="0"/>
          </a:blip>
          <a:stretch/>
        </p:blipFill>
        <p:spPr>
          <a:xfrm>
            <a:off x="5526000" y="1148400"/>
            <a:ext cx="1928520" cy="287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05F928F-2D6C-47CE-8CF6-DF975651A165}" type="slidenum">
              <a:t>111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B5335CD1-E1A4-49BC-98A1-2AC4967C1E58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92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593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594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595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596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597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598" name="" descr="28§latex§s_{pool}^{2}= 8{.}3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2600640" y="1107720"/>
            <a:ext cx="1195920" cy="336600"/>
          </a:xfrm>
          <a:prstGeom prst="rect">
            <a:avLst/>
          </a:prstGeom>
          <a:ln w="18000">
            <a:noFill/>
          </a:ln>
        </p:spPr>
      </p:pic>
      <p:pic>
        <p:nvPicPr>
          <p:cNvPr id="599" name="" descr="28§latex§s_{\bar{X}_{1} - \bar{X}_{2}}= 1{.}023§png§600§FALSE§"/>
          <p:cNvPicPr/>
          <p:nvPr/>
        </p:nvPicPr>
        <p:blipFill>
          <a:blip r:embed="rId8">
            <a:alphaModFix amt="0"/>
          </a:blip>
          <a:stretch/>
        </p:blipFill>
        <p:spPr>
          <a:xfrm>
            <a:off x="5526000" y="1148400"/>
            <a:ext cx="1928520" cy="287280"/>
          </a:xfrm>
          <a:prstGeom prst="rect">
            <a:avLst/>
          </a:prstGeom>
          <a:ln w="18000">
            <a:noFill/>
          </a:ln>
        </p:spPr>
      </p:pic>
      <p:pic>
        <p:nvPicPr>
          <p:cNvPr id="600" name="" descr="28§latex§\begin{eqnarray*}&#10;  t_{\mbox{\scriptsize obtenida}}&amp;=&amp;\frac{&#10;    (\bar{X}_{1} - \bar{X}_{2}) - (\mu_{1} - \mu_{2})&#10;  }{&#10;    s_{\bar{X}_{1} - \bar{X}_{2}}&#10;  }\\[3mm]&#10;  &amp;=&amp;\frac{&#10;    (23 - 20) - 0&#10;  }{&#10;    1{.}023&#10;  }\\[3mm]&#10;  &amp;=&amp;\frac{&#10;    (+3{.}0) - 0&#10;  }{&#10;    1{.}023&#10;  }\\[3mm]&#10;  &amp;=&amp;+2{.}93&#10;\end{eqnarray*}§png§600§FALSE§"/>
          <p:cNvPicPr/>
          <p:nvPr/>
        </p:nvPicPr>
        <p:blipFill>
          <a:blip r:embed="rId9">
            <a:alphaModFix amt="0"/>
          </a:blip>
          <a:srcRect l="0" t="0" r="0" b="44067"/>
          <a:stretch/>
        </p:blipFill>
        <p:spPr>
          <a:xfrm>
            <a:off x="2964240" y="1770120"/>
            <a:ext cx="4128120" cy="16030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EEC0C0-66CF-4B1B-9014-521966195A44}" type="slidenum">
              <a:t>112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020F9163-340F-4952-913F-4B26082FF72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02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603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604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605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606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607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608" name="" descr="28§latex§s_{pool}^{2}= 8{.}3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2600640" y="1107720"/>
            <a:ext cx="1195920" cy="336600"/>
          </a:xfrm>
          <a:prstGeom prst="rect">
            <a:avLst/>
          </a:prstGeom>
          <a:ln w="18000">
            <a:noFill/>
          </a:ln>
        </p:spPr>
      </p:pic>
      <p:pic>
        <p:nvPicPr>
          <p:cNvPr id="609" name="" descr="28§latex§s_{\bar{X}_{1} - \bar{X}_{2}}= 1{.}023§png§600§FALSE§"/>
          <p:cNvPicPr/>
          <p:nvPr/>
        </p:nvPicPr>
        <p:blipFill>
          <a:blip r:embed="rId8">
            <a:alphaModFix amt="0"/>
          </a:blip>
          <a:stretch/>
        </p:blipFill>
        <p:spPr>
          <a:xfrm>
            <a:off x="5526000" y="1148400"/>
            <a:ext cx="1928520" cy="287280"/>
          </a:xfrm>
          <a:prstGeom prst="rect">
            <a:avLst/>
          </a:prstGeom>
          <a:ln w="18000">
            <a:noFill/>
          </a:ln>
        </p:spPr>
      </p:pic>
      <p:pic>
        <p:nvPicPr>
          <p:cNvPr id="610" name="" descr="28§latex§\begin{eqnarray*}&#10;  t_{\mbox{\scriptsize obtenida}}&amp;=&amp;\frac{&#10;    (\bar{X}_{1} - \bar{X}_{2}) - (\mu_{1} - \mu_{2})&#10;  }{&#10;    s_{\bar{X}_{1} - \bar{X}_{2}}&#10;  }\\[3mm]&#10;  &amp;=&amp;\frac{&#10;    (23 - 20) - 0&#10;  }{&#10;    1{.}023&#10;  }\\[3mm]&#10;  &amp;=&amp;\frac{&#10;    (+3{.}0) - 0&#10;  }{&#10;    1{.}023&#10;  }\\[3mm]&#10;  &amp;=&amp;+2{.}93&#10;\end{eqnarray*}§png§600§FALSE§"/>
          <p:cNvPicPr/>
          <p:nvPr/>
        </p:nvPicPr>
        <p:blipFill>
          <a:blip r:embed="rId9">
            <a:alphaModFix amt="0"/>
          </a:blip>
          <a:srcRect l="0" t="0" r="0" b="13154"/>
          <a:stretch/>
        </p:blipFill>
        <p:spPr>
          <a:xfrm>
            <a:off x="2964240" y="1770120"/>
            <a:ext cx="4128120" cy="24894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994D331-3985-400D-B383-448565A68898}" type="slidenum">
              <a:t>113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26613371-4CA7-43AD-94FC-7866FFFE769B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12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613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614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615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616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617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618" name="" descr="28§latex§s_{pool}^{2}= 8{.}3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2600640" y="1107720"/>
            <a:ext cx="1195920" cy="336600"/>
          </a:xfrm>
          <a:prstGeom prst="rect">
            <a:avLst/>
          </a:prstGeom>
          <a:ln w="18000">
            <a:noFill/>
          </a:ln>
        </p:spPr>
      </p:pic>
      <p:pic>
        <p:nvPicPr>
          <p:cNvPr id="619" name="" descr="28§latex§s_{\bar{X}_{1} - \bar{X}_{2}}= 1{.}023§png§600§FALSE§"/>
          <p:cNvPicPr/>
          <p:nvPr/>
        </p:nvPicPr>
        <p:blipFill>
          <a:blip r:embed="rId8">
            <a:alphaModFix amt="0"/>
          </a:blip>
          <a:stretch/>
        </p:blipFill>
        <p:spPr>
          <a:xfrm>
            <a:off x="5526000" y="1148400"/>
            <a:ext cx="1928520" cy="287280"/>
          </a:xfrm>
          <a:prstGeom prst="rect">
            <a:avLst/>
          </a:prstGeom>
          <a:ln w="18000">
            <a:noFill/>
          </a:ln>
        </p:spPr>
      </p:pic>
      <p:pic>
        <p:nvPicPr>
          <p:cNvPr id="620" name="" descr="28§latex§\begin{eqnarray*}&#10;  t_{\mbox{\scriptsize obtenida}}&amp;=&amp;\frac{&#10;    (\bar{X}_{1} - \bar{X}_{2}) - (\mu_{1} - \mu_{2})&#10;  }{&#10;    s_{\bar{X}_{1} - \bar{X}_{2}}&#10;  }\\[3mm]&#10;  &amp;=&amp;\frac{&#10;    (23 - 20) - 0&#10;  }{&#10;    1{.}023&#10;  }\\[3mm]&#10;  &amp;=&amp;\frac{&#10;    (+3{.}0) - 0&#10;  }{&#10;    1{.}023&#10;  }\\[3mm]&#10;  &amp;=&amp;+2{.}93&#10;\end{eqnarray*}§png§600§FALSE§"/>
          <p:cNvPicPr/>
          <p:nvPr/>
        </p:nvPicPr>
        <p:blipFill>
          <a:blip r:embed="rId9">
            <a:alphaModFix amt="0"/>
          </a:blip>
          <a:stretch/>
        </p:blipFill>
        <p:spPr>
          <a:xfrm>
            <a:off x="2964240" y="1770120"/>
            <a:ext cx="4128120" cy="28666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816C0F5-E4FA-4115-94BF-615B238CF092}" type="slidenum">
              <a:t>114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7D2BFDB3-C347-46F0-AA67-4480A7AFF057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2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623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624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625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626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627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628" name="" descr="28§latex§s_{pool}^{2}= 8{.}3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2600640" y="1107720"/>
            <a:ext cx="1195920" cy="336600"/>
          </a:xfrm>
          <a:prstGeom prst="rect">
            <a:avLst/>
          </a:prstGeom>
          <a:ln w="18000">
            <a:noFill/>
          </a:ln>
        </p:spPr>
      </p:pic>
      <p:pic>
        <p:nvPicPr>
          <p:cNvPr id="629" name="" descr="28§latex§s_{\bar{X}_{1} - \bar{X}_{2}}= 1{.}023§png§600§FALSE§"/>
          <p:cNvPicPr/>
          <p:nvPr/>
        </p:nvPicPr>
        <p:blipFill>
          <a:blip r:embed="rId8">
            <a:alphaModFix amt="0"/>
          </a:blip>
          <a:stretch/>
        </p:blipFill>
        <p:spPr>
          <a:xfrm>
            <a:off x="5526000" y="1148400"/>
            <a:ext cx="1928520" cy="287280"/>
          </a:xfrm>
          <a:prstGeom prst="rect">
            <a:avLst/>
          </a:prstGeom>
          <a:ln w="18000">
            <a:noFill/>
          </a:ln>
        </p:spPr>
      </p:pic>
      <p:pic>
        <p:nvPicPr>
          <p:cNvPr id="630" name="" descr="28§latex§\begin{eqnarray*}&#10;  t_{\mbox{\scriptsize obtenida}}&amp;=&amp;\frac{&#10;    (\bar{X}_{1} - \bar{X}_{2}) - (\mu_{1} - \mu_{2})&#10;  }{&#10;    s_{\bar{X}_{1} - \bar{X}_{2}}&#10;  }\\[3mm]&#10;  &amp;=&amp;\frac{&#10;    (23 - 20) - 0&#10;  }{&#10;    1{.}023&#10;  }\\[3mm]&#10;  &amp;=&amp;\frac{&#10;    (+3{.}0) - 0&#10;  }{&#10;    1{.}023&#10;  }\\[3mm]&#10;  &amp;=&amp;+2{.}93&#10;\end{eqnarray*}§png§600§FALSE§"/>
          <p:cNvPicPr/>
          <p:nvPr/>
        </p:nvPicPr>
        <p:blipFill>
          <a:blip r:embed="rId9">
            <a:alphaModFix amt="0"/>
          </a:blip>
          <a:stretch/>
        </p:blipFill>
        <p:spPr>
          <a:xfrm>
            <a:off x="2964240" y="1770120"/>
            <a:ext cx="4128120" cy="2866680"/>
          </a:xfrm>
          <a:prstGeom prst="rect">
            <a:avLst/>
          </a:prstGeom>
          <a:ln w="18000">
            <a:noFill/>
          </a:ln>
        </p:spPr>
      </p:pic>
      <p:sp>
        <p:nvSpPr>
          <p:cNvPr id="631" name=""/>
          <p:cNvSpPr/>
          <p:nvPr/>
        </p:nvSpPr>
        <p:spPr>
          <a:xfrm>
            <a:off x="3962160" y="4193640"/>
            <a:ext cx="1428840" cy="7012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F56B743-34BF-46AB-AE4D-2A0BCA896A15}" type="slidenum">
              <a:t>115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7F26DACD-F193-4FB9-AE4D-189B30EE71AE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33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634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635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636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637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638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639" name="" descr="28§latex§t_{\mbox{\scriptsize obtenida}}=+2{.}93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3738240" y="1518480"/>
            <a:ext cx="2569320" cy="2923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069271-27DE-488E-ADA3-323205EDADC5}" type="slidenum">
              <a:t>116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5E4105D4-5C88-48DC-A2CB-E114D2469580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41" name="" descr="28§display§n_1 = 17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62960" y="1760760"/>
            <a:ext cx="1181520" cy="296280"/>
          </a:xfrm>
          <a:prstGeom prst="rect">
            <a:avLst/>
          </a:prstGeom>
          <a:ln w="18000">
            <a:noFill/>
          </a:ln>
        </p:spPr>
      </p:pic>
      <p:pic>
        <p:nvPicPr>
          <p:cNvPr id="642" name="" descr="28§display§\bar{X}_1 = 23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6160" y="2507040"/>
            <a:ext cx="1248840" cy="351720"/>
          </a:xfrm>
          <a:prstGeom prst="rect">
            <a:avLst/>
          </a:prstGeom>
          <a:ln w="18000">
            <a:noFill/>
          </a:ln>
        </p:spPr>
      </p:pic>
      <p:pic>
        <p:nvPicPr>
          <p:cNvPr id="643" name="" descr="28§display§s_1^2 = 9.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6600" y="3443040"/>
            <a:ext cx="1214640" cy="398160"/>
          </a:xfrm>
          <a:prstGeom prst="rect">
            <a:avLst/>
          </a:prstGeom>
          <a:ln w="18000">
            <a:noFill/>
          </a:ln>
        </p:spPr>
      </p:pic>
      <p:pic>
        <p:nvPicPr>
          <p:cNvPr id="644" name="" descr="28§display§n_2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83680" y="1761480"/>
            <a:ext cx="1168200" cy="288360"/>
          </a:xfrm>
          <a:prstGeom prst="rect">
            <a:avLst/>
          </a:prstGeom>
          <a:ln w="18000">
            <a:noFill/>
          </a:ln>
        </p:spPr>
      </p:pic>
      <p:pic>
        <p:nvPicPr>
          <p:cNvPr id="645" name="" descr="28§display§\bar{X}_2 = 2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8336520" y="2507760"/>
            <a:ext cx="1252800" cy="351720"/>
          </a:xfrm>
          <a:prstGeom prst="rect">
            <a:avLst/>
          </a:prstGeom>
          <a:ln w="18000">
            <a:noFill/>
          </a:ln>
        </p:spPr>
      </p:pic>
      <p:pic>
        <p:nvPicPr>
          <p:cNvPr id="646" name="" descr="28§display§s_2^2 = 7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8347320" y="3443400"/>
            <a:ext cx="1210680" cy="398160"/>
          </a:xfrm>
          <a:prstGeom prst="rect">
            <a:avLst/>
          </a:prstGeom>
          <a:ln w="18000">
            <a:noFill/>
          </a:ln>
        </p:spPr>
      </p:pic>
      <p:pic>
        <p:nvPicPr>
          <p:cNvPr id="647" name="" descr="28§latex§t_{\mbox{\scriptsize obtenida}}=+2{.}93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3738240" y="1518480"/>
            <a:ext cx="2569320" cy="292320"/>
          </a:xfrm>
          <a:prstGeom prst="rect">
            <a:avLst/>
          </a:prstGeom>
          <a:ln w="18000">
            <a:noFill/>
          </a:ln>
        </p:spPr>
      </p:pic>
      <p:pic>
        <p:nvPicPr>
          <p:cNvPr id="648" name="" descr=""/>
          <p:cNvPicPr/>
          <p:nvPr/>
        </p:nvPicPr>
        <p:blipFill>
          <a:blip r:embed="rId8">
            <a:alphaModFix amt="0"/>
          </a:blip>
          <a:srcRect l="0" t="0" r="0" b="85921"/>
          <a:stretch/>
        </p:blipFill>
        <p:spPr>
          <a:xfrm>
            <a:off x="3152160" y="2323080"/>
            <a:ext cx="3988080" cy="797400"/>
          </a:xfrm>
          <a:prstGeom prst="rect">
            <a:avLst/>
          </a:prstGeom>
          <a:ln w="18000">
            <a:noFill/>
          </a:ln>
        </p:spPr>
      </p:pic>
      <p:pic>
        <p:nvPicPr>
          <p:cNvPr id="649" name="" descr=""/>
          <p:cNvPicPr/>
          <p:nvPr/>
        </p:nvPicPr>
        <p:blipFill>
          <a:blip r:embed="rId9">
            <a:alphaModFix amt="0"/>
          </a:blip>
          <a:srcRect l="0" t="59086" r="0" b="16519"/>
          <a:stretch/>
        </p:blipFill>
        <p:spPr>
          <a:xfrm>
            <a:off x="3152160" y="3117960"/>
            <a:ext cx="3988080" cy="13824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0C9D400-F460-42A6-A3DF-8BB4E5C0FC77}" type="slidenum">
              <a:t>117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B490CD5B-6A75-441E-AFA3-8350CE4C4DF7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-15840" y="-16560"/>
            <a:ext cx="10127160" cy="5724360"/>
          </a:xfrm>
          <a:prstGeom prst="rect">
            <a:avLst/>
          </a:prstGeom>
          <a:ln w="180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2B8E45F-77B0-4935-8C29-2985AD18408C}" type="slidenum">
              <a:t>118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0A77906B-EACA-4DC2-B555-B82FFE00BE54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Estadística paramétrica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Variable dependiente con distribución normal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Nivel intervalar o de razón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B382E0-7283-4744-8009-0A454E3BA158}" type="slidenum">
              <a:t>12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2FEDB94-8269-4FCB-9222-FA9364B32D6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Estadística paramétrica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Variable dependiente con distribución normal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Nivel intervalar o de razón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Estadística no paramétrica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0">
              <a:spcBef>
                <a:spcPts val="850"/>
              </a:spcBef>
              <a:buNone/>
            </a:pP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04B6BA-4FB5-4D85-88F6-C2FAF03143B2}" type="slidenum">
              <a:t>13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096881A1-825C-484F-A6F6-30F1EF2D5D77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Estadística paramétrica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Variable dependiente con distribución normal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Nivel intervalar o de razón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Estadística no paramétrica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No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EAD26B-00EF-41EE-A1F2-D1C079E974C2}" type="slidenum">
              <a:t>14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C1ED48BD-2B85-4D52-9803-6A01BC65E342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Pruebas de hipótesis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Font typeface="StarSymbol"/>
              <a:buAutoNum type="arabicParenR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Establecer hipótesis experimental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Font typeface="StarSymbol"/>
              <a:buAutoNum type="arabicParenR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Diseñar experimento para probarla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Font typeface="StarSymbol"/>
              <a:buAutoNum type="arabicParenR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Traducir a hipótesis estadísticas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Font typeface="StarSymbol"/>
              <a:buAutoNum type="arabicParenR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Hacer análisis inferencial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BA93736-438B-4046-BE3D-0E4ED3999EA4}" type="slidenum">
              <a:t>15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FBB1EF4-C2A4-46DA-81AD-9C4909AB3EA2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388880" y="1227240"/>
            <a:ext cx="7322040" cy="3384000"/>
          </a:xfrm>
          <a:prstGeom prst="rect">
            <a:avLst/>
          </a:prstGeom>
          <a:ln w="180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42A4D31-4295-412D-A430-B310959DEE42}" type="slidenum">
              <a:t>16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85F1120-091E-4579-9090-AAAA5547769C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Comparación con la población de origen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Requisitos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Distribución aproximadamente normal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Selección al azar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Parámetros conocidos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9bdd"/>
                </a:solidFill>
                <a:latin typeface="Arial"/>
              </a:rPr>
              <a:t>Media</a:t>
            </a:r>
            <a:endParaRPr b="0" lang="es-MX" sz="18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9bdd"/>
                </a:solidFill>
                <a:latin typeface="Arial"/>
              </a:rPr>
              <a:t>Desviación</a:t>
            </a:r>
            <a:endParaRPr b="0" lang="es-MX" sz="1800" spc="-1" strike="noStrike">
              <a:solidFill>
                <a:srgbClr val="009bdd"/>
              </a:solid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616000" y="106200"/>
            <a:ext cx="843120" cy="67428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D85E3A-77FC-4683-BB2D-B9B17B256611}" type="slidenum">
              <a:t>17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B103361E-6F82-4995-AEB7-B033D0DDA54C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165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682360" y="917640"/>
            <a:ext cx="4619880" cy="34650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B9809D-FFD8-4ACA-B118-94E551A7BCB3}" type="slidenum">
              <a:t>18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80FDB34C-B6D1-4AA4-9BEA-7EB32EC057C6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168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1898640" y="1370160"/>
            <a:ext cx="6224040" cy="28112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C03463-D169-4B2D-9EE6-490BAE9ABFDF}" type="slidenum">
              <a:t>19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727AADE8-DEC9-4A30-9A2A-E9AD0D212F2F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Varianza poblacional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1" name="" descr="28§display§\sigma_x^2 \mbox{ (varianza real)}= \frac{\sum(X-\bar{X})^2}{N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512800" y="1377000"/>
            <a:ext cx="5105520" cy="7750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C027AD7-CB55-491F-9DD7-A6942E18CFB2}" type="slidenum">
              <a:t>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A7B36AEC-303A-45C8-8ADF-D4202ACFF94E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171" name="" descr="28§display§\mu = 10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343960" y="2028240"/>
            <a:ext cx="1193400" cy="309600"/>
          </a:xfrm>
          <a:prstGeom prst="rect">
            <a:avLst/>
          </a:prstGeom>
          <a:ln w="18000">
            <a:noFill/>
          </a:ln>
        </p:spPr>
      </p:pic>
      <p:pic>
        <p:nvPicPr>
          <p:cNvPr id="172" name="" descr="28§display§\sigma_{X} = 1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2301120" y="2704320"/>
            <a:ext cx="1266120" cy="288360"/>
          </a:xfrm>
          <a:prstGeom prst="rect">
            <a:avLst/>
          </a:prstGeom>
          <a:ln w="18000">
            <a:noFill/>
          </a:ln>
        </p:spPr>
      </p:pic>
      <p:sp>
        <p:nvSpPr>
          <p:cNvPr id="173" name=""/>
          <p:cNvSpPr/>
          <p:nvPr/>
        </p:nvSpPr>
        <p:spPr>
          <a:xfrm>
            <a:off x="5027040" y="1150920"/>
            <a:ext cx="0" cy="346608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3BAB403-3019-4C94-AEE3-857A735A491E}" type="slidenum">
              <a:t>20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3C58764-3B5A-449E-885E-5EE7528BF60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176" name="" descr="28§display§\mu = 10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343960" y="2028240"/>
            <a:ext cx="1193400" cy="309600"/>
          </a:xfrm>
          <a:prstGeom prst="rect">
            <a:avLst/>
          </a:prstGeom>
          <a:ln w="18000">
            <a:noFill/>
          </a:ln>
        </p:spPr>
      </p:pic>
      <p:pic>
        <p:nvPicPr>
          <p:cNvPr id="177" name="" descr="28§display§\sigma_{X} = 1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2301120" y="2704320"/>
            <a:ext cx="1266120" cy="288360"/>
          </a:xfrm>
          <a:prstGeom prst="rect">
            <a:avLst/>
          </a:prstGeom>
          <a:ln w="18000">
            <a:noFill/>
          </a:ln>
        </p:spPr>
      </p:pic>
      <p:pic>
        <p:nvPicPr>
          <p:cNvPr id="178" name="" descr="28§display§\bar{X} = 10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6413760" y="1968120"/>
            <a:ext cx="1295280" cy="304560"/>
          </a:xfrm>
          <a:prstGeom prst="rect">
            <a:avLst/>
          </a:prstGeom>
          <a:ln w="18000">
            <a:noFill/>
          </a:ln>
        </p:spPr>
      </p:pic>
      <p:pic>
        <p:nvPicPr>
          <p:cNvPr id="179" name="" descr="28§display§N = 36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6502320" y="2702520"/>
            <a:ext cx="1117800" cy="249840"/>
          </a:xfrm>
          <a:prstGeom prst="rect">
            <a:avLst/>
          </a:prstGeom>
          <a:ln w="18000">
            <a:noFill/>
          </a:ln>
        </p:spPr>
      </p:pic>
      <p:sp>
        <p:nvSpPr>
          <p:cNvPr id="180" name=""/>
          <p:cNvSpPr/>
          <p:nvPr/>
        </p:nvSpPr>
        <p:spPr>
          <a:xfrm>
            <a:off x="5027040" y="1150920"/>
            <a:ext cx="0" cy="346608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ABBDAB3-DB80-48BE-BE9E-A79BA683D374}" type="slidenum">
              <a:t>21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64B32F2-2CE7-4AAB-BF04-76FDC3F64CEE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>
            <a:alphaModFix amt="0"/>
          </a:blip>
          <a:srcRect l="0" t="0" r="0" b="6507"/>
          <a:stretch/>
        </p:blipFill>
        <p:spPr>
          <a:xfrm>
            <a:off x="2628360" y="996480"/>
            <a:ext cx="4876560" cy="3454560"/>
          </a:xfrm>
          <a:prstGeom prst="rect">
            <a:avLst/>
          </a:prstGeom>
          <a:ln w="18000">
            <a:noFill/>
          </a:ln>
        </p:spPr>
      </p:pic>
      <p:sp>
        <p:nvSpPr>
          <p:cNvPr id="182" name=""/>
          <p:cNvSpPr txBox="1"/>
          <p:nvPr/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sp>
        <p:nvSpPr>
          <p:cNvPr id="184" name=""/>
          <p:cNvSpPr txBox="1"/>
          <p:nvPr/>
        </p:nvSpPr>
        <p:spPr>
          <a:xfrm>
            <a:off x="5185800" y="4445280"/>
            <a:ext cx="436680" cy="26100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200" spc="-1" strike="noStrike">
                <a:solidFill>
                  <a:srgbClr val="000000"/>
                </a:solidFill>
                <a:latin typeface="Arial"/>
              </a:rPr>
              <a:t>100</a:t>
            </a:r>
            <a:endParaRPr b="0" lang="es-MX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3235F56-6F78-4E3C-B261-F7B8D15AC37B}" type="slidenum">
              <a:t>22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804B5E05-B176-4F0D-94FE-21E428853CD3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187" name="" descr="28§display§H_{0}: \mu = 10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03280" y="1537200"/>
            <a:ext cx="1934280" cy="317520"/>
          </a:xfrm>
          <a:prstGeom prst="rect">
            <a:avLst/>
          </a:prstGeom>
          <a:ln w="18000">
            <a:noFill/>
          </a:ln>
        </p:spPr>
      </p:pic>
      <p:pic>
        <p:nvPicPr>
          <p:cNvPr id="188" name="" descr="28§display§H_{a}: \mu \neq 10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096440" y="2430360"/>
            <a:ext cx="1947600" cy="3304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0F7C41D-8DB2-41A5-9D23-1BD13C57550C}" type="slidenum">
              <a:t>23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45D22B04-F9FE-4273-9C47-A53CFD18A139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191" name="" descr="28§display§H_{0}: \mu = 10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103280" y="1537200"/>
            <a:ext cx="1934280" cy="317520"/>
          </a:xfrm>
          <a:prstGeom prst="rect">
            <a:avLst/>
          </a:prstGeom>
          <a:ln w="18000">
            <a:noFill/>
          </a:ln>
        </p:spPr>
      </p:pic>
      <p:pic>
        <p:nvPicPr>
          <p:cNvPr id="192" name="" descr="28§display§H_{a}: \mu \neq 10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096440" y="2430360"/>
            <a:ext cx="1947600" cy="330480"/>
          </a:xfrm>
          <a:prstGeom prst="rect">
            <a:avLst/>
          </a:prstGeom>
          <a:ln w="18000">
            <a:noFill/>
          </a:ln>
        </p:spPr>
      </p:pic>
      <p:sp>
        <p:nvSpPr>
          <p:cNvPr id="193" name=""/>
          <p:cNvSpPr/>
          <p:nvPr/>
        </p:nvSpPr>
        <p:spPr>
          <a:xfrm flipV="1">
            <a:off x="5020560" y="3148560"/>
            <a:ext cx="0" cy="549000"/>
          </a:xfrm>
          <a:prstGeom prst="line">
            <a:avLst/>
          </a:prstGeom>
          <a:ln w="18000">
            <a:solidFill>
              <a:srgbClr val="009bd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3399840" y="3797640"/>
            <a:ext cx="325908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Agotan todas las posibilidades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F9F7A4C-2051-4A5E-B52B-618ABC6D99AE}" type="slidenum">
              <a:t>24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C9472668-BD54-4D8F-BDB4-2F03047F76C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Recordando el puntaje 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778280" y="30384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197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6965280" y="310320"/>
            <a:ext cx="389880" cy="311760"/>
          </a:xfrm>
          <a:prstGeom prst="rect">
            <a:avLst/>
          </a:prstGeom>
          <a:ln w="18000">
            <a:noFill/>
          </a:ln>
        </p:spPr>
      </p:pic>
      <p:pic>
        <p:nvPicPr>
          <p:cNvPr id="198" name="" descr="28§display§z = \frac{&#10;X - \bar{X}&#10;}{&#10;S_{X}&#10;}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176360" y="1506600"/>
            <a:ext cx="1748880" cy="829440"/>
          </a:xfrm>
          <a:prstGeom prst="rect">
            <a:avLst/>
          </a:prstGeom>
          <a:ln w="18000">
            <a:noFill/>
          </a:ln>
        </p:spPr>
      </p:pic>
      <p:sp>
        <p:nvSpPr>
          <p:cNvPr id="199" name=""/>
          <p:cNvSpPr txBox="1"/>
          <p:nvPr/>
        </p:nvSpPr>
        <p:spPr>
          <a:xfrm>
            <a:off x="3181680" y="2672280"/>
            <a:ext cx="432612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Diferencia con respecto a la media sobre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desviación estándar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3455280" y="297000"/>
            <a:ext cx="341280" cy="341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7467E8-ED1B-4C59-8352-42463662041E}" type="slidenum">
              <a:t>25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F95AE1F5-061E-48F8-9E98-28B9E2041AAF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sp>
        <p:nvSpPr>
          <p:cNvPr id="203" name=""/>
          <p:cNvSpPr txBox="1"/>
          <p:nvPr/>
        </p:nvSpPr>
        <p:spPr>
          <a:xfrm>
            <a:off x="919440" y="1144440"/>
            <a:ext cx="8228520" cy="60228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Elegir un nivel de Alpha (probabilidad de error tipo I)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Complementario a nivel Beta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" descr="28§display§\alpha = .05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423320" y="2364480"/>
            <a:ext cx="1121760" cy="240840"/>
          </a:xfrm>
          <a:prstGeom prst="rect">
            <a:avLst/>
          </a:prstGeom>
          <a:ln w="18000">
            <a:noFill/>
          </a:ln>
        </p:spPr>
      </p:pic>
      <p:pic>
        <p:nvPicPr>
          <p:cNvPr id="205" name="" descr="28§display§\alpha = .01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429800" y="3119040"/>
            <a:ext cx="1108800" cy="2408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0A79D7E-D2EE-4031-B751-538C500A816C}" type="slidenum">
              <a:t>26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0156EACA-FE3B-4726-8425-B6D7B917646F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¿Por qué no usar un alpha más estricto?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729080" y="30420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08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255760" y="1835280"/>
            <a:ext cx="6290280" cy="2246760"/>
          </a:xfrm>
          <a:prstGeom prst="rect">
            <a:avLst/>
          </a:prstGeom>
          <a:ln w="18000">
            <a:noFill/>
          </a:ln>
        </p:spPr>
      </p:pic>
      <p:pic>
        <p:nvPicPr>
          <p:cNvPr id="209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3290040" y="30420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10" name="" descr="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330400" y="290880"/>
            <a:ext cx="341280" cy="341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5487B92-3281-426A-AAFA-67B44E65CAA2}" type="slidenum">
              <a:t>27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80A26E86-CA82-44A8-A7A0-D48F8D12E9F4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"/>
          <p:cNvSpPr txBox="1"/>
          <p:nvPr/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13" name="" descr=""/>
          <p:cNvPicPr/>
          <p:nvPr/>
        </p:nvPicPr>
        <p:blipFill>
          <a:blip r:embed="rId2">
            <a:alphaModFix amt="0"/>
          </a:blip>
          <a:srcRect l="0" t="0" r="0" b="8414"/>
          <a:stretch/>
        </p:blipFill>
        <p:spPr>
          <a:xfrm>
            <a:off x="2355120" y="1263240"/>
            <a:ext cx="5357880" cy="2956320"/>
          </a:xfrm>
          <a:prstGeom prst="rect">
            <a:avLst/>
          </a:prstGeom>
          <a:ln w="18000">
            <a:noFill/>
          </a:ln>
        </p:spPr>
      </p:pic>
      <p:pic>
        <p:nvPicPr>
          <p:cNvPr id="214" name="" descr="28§display§\alpha = .0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7704000" y="1220040"/>
            <a:ext cx="1121760" cy="240840"/>
          </a:xfrm>
          <a:prstGeom prst="rect">
            <a:avLst/>
          </a:prstGeom>
          <a:ln w="18000">
            <a:noFill/>
          </a:ln>
        </p:spPr>
      </p:pic>
      <p:pic>
        <p:nvPicPr>
          <p:cNvPr id="215" name="" descr="28§display§\alpha = .01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7710480" y="1974600"/>
            <a:ext cx="1108800" cy="240840"/>
          </a:xfrm>
          <a:prstGeom prst="rect">
            <a:avLst/>
          </a:prstGeom>
          <a:ln w="18000">
            <a:noFill/>
          </a:ln>
        </p:spPr>
      </p:pic>
      <p:sp>
        <p:nvSpPr>
          <p:cNvPr id="216" name=""/>
          <p:cNvSpPr/>
          <p:nvPr/>
        </p:nvSpPr>
        <p:spPr>
          <a:xfrm>
            <a:off x="7500960" y="1018440"/>
            <a:ext cx="1680120" cy="7012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8A2DD52-A618-4EA4-86BB-3F007CAB302C}" type="slidenum">
              <a:t>28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52BEB04B-0954-4279-992B-BDD9174AB9B3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 txBox="1"/>
          <p:nvPr/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19" name="" descr=""/>
          <p:cNvPicPr/>
          <p:nvPr/>
        </p:nvPicPr>
        <p:blipFill>
          <a:blip r:embed="rId2">
            <a:alphaModFix amt="0"/>
          </a:blip>
          <a:srcRect l="0" t="0" r="0" b="8414"/>
          <a:stretch/>
        </p:blipFill>
        <p:spPr>
          <a:xfrm>
            <a:off x="2355120" y="1263240"/>
            <a:ext cx="5357880" cy="2956320"/>
          </a:xfrm>
          <a:prstGeom prst="rect">
            <a:avLst/>
          </a:prstGeom>
          <a:ln w="18000">
            <a:noFill/>
          </a:ln>
        </p:spPr>
      </p:pic>
      <p:pic>
        <p:nvPicPr>
          <p:cNvPr id="220" name="" descr="28§display§\alpha = .0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7704000" y="1220040"/>
            <a:ext cx="1121760" cy="240840"/>
          </a:xfrm>
          <a:prstGeom prst="rect">
            <a:avLst/>
          </a:prstGeom>
          <a:ln w="18000">
            <a:noFill/>
          </a:ln>
        </p:spPr>
      </p:pic>
      <p:pic>
        <p:nvPicPr>
          <p:cNvPr id="221" name="" descr="28§display§\alpha = .01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7710480" y="1974600"/>
            <a:ext cx="1108800" cy="240840"/>
          </a:xfrm>
          <a:prstGeom prst="rect">
            <a:avLst/>
          </a:prstGeom>
          <a:ln w="18000">
            <a:noFill/>
          </a:ln>
        </p:spPr>
      </p:pic>
      <p:sp>
        <p:nvSpPr>
          <p:cNvPr id="222" name=""/>
          <p:cNvSpPr/>
          <p:nvPr/>
        </p:nvSpPr>
        <p:spPr>
          <a:xfrm>
            <a:off x="7500960" y="1018440"/>
            <a:ext cx="1680120" cy="7012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 flipH="1">
            <a:off x="3413160" y="1620360"/>
            <a:ext cx="4319280" cy="2315160"/>
          </a:xfrm>
          <a:prstGeom prst="line">
            <a:avLst/>
          </a:prstGeom>
          <a:ln w="18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 flipH="1">
            <a:off x="6733800" y="1607400"/>
            <a:ext cx="1005120" cy="2169360"/>
          </a:xfrm>
          <a:prstGeom prst="line">
            <a:avLst/>
          </a:prstGeom>
          <a:ln w="18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39307FE-B601-454E-90CC-684AA116A37A}" type="slidenum">
              <a:t>29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BABC780F-7824-4B90-8304-6464185FF142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Varianza poblacional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3" name="" descr="28§display§\sigma_x^2 \mbox{ (varianza real)}= \frac{\sum(X-\bar{X})^2}{N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512800" y="1377000"/>
            <a:ext cx="5105520" cy="775080"/>
          </a:xfrm>
          <a:prstGeom prst="rect">
            <a:avLst/>
          </a:prstGeom>
          <a:ln w="18000">
            <a:noFill/>
          </a:ln>
        </p:spPr>
      </p:pic>
      <p:pic>
        <p:nvPicPr>
          <p:cNvPr id="134" name="" descr="28§display§s_x^2 \mbox{ (varianza estimada)}= \frac{\sum(X-\bar{X})^2}{N - 1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176200" y="2700360"/>
            <a:ext cx="5867640" cy="7750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A814C08-420B-4233-AAD3-68255AFD97DA}" type="slidenum">
              <a:t>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0DD3DCE0-40F2-4E41-90E6-C6B0D2CE7DE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27" name="" descr=""/>
          <p:cNvPicPr/>
          <p:nvPr/>
        </p:nvPicPr>
        <p:blipFill>
          <a:blip r:embed="rId2">
            <a:alphaModFix amt="0"/>
          </a:blip>
          <a:srcRect l="0" t="0" r="0" b="26548"/>
          <a:stretch/>
        </p:blipFill>
        <p:spPr>
          <a:xfrm>
            <a:off x="2313360" y="829440"/>
            <a:ext cx="5426640" cy="4164120"/>
          </a:xfrm>
          <a:prstGeom prst="rect">
            <a:avLst/>
          </a:prstGeom>
          <a:ln w="18000">
            <a:noFill/>
          </a:ln>
        </p:spPr>
      </p:pic>
      <p:pic>
        <p:nvPicPr>
          <p:cNvPr id="228" name="" descr="28§display§\alpha = .0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8067960" y="1246680"/>
            <a:ext cx="1121760" cy="2408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8C68CCE-3811-47ED-AD28-B230CB175D25}" type="slidenum">
              <a:t>30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3ADEEE59-635F-4E7F-8361-E1DDE8FB3C68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31" name="" descr=""/>
          <p:cNvPicPr/>
          <p:nvPr/>
        </p:nvPicPr>
        <p:blipFill>
          <a:blip r:embed="rId2">
            <a:alphaModFix amt="0"/>
          </a:blip>
          <a:srcRect l="0" t="0" r="0" b="26548"/>
          <a:stretch/>
        </p:blipFill>
        <p:spPr>
          <a:xfrm>
            <a:off x="2313360" y="829440"/>
            <a:ext cx="5426640" cy="4164120"/>
          </a:xfrm>
          <a:prstGeom prst="rect">
            <a:avLst/>
          </a:prstGeom>
          <a:ln w="18000">
            <a:noFill/>
          </a:ln>
        </p:spPr>
      </p:pic>
      <p:pic>
        <p:nvPicPr>
          <p:cNvPr id="232" name="" descr="28§display§\alpha = .0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8067960" y="1246680"/>
            <a:ext cx="1121760" cy="240840"/>
          </a:xfrm>
          <a:prstGeom prst="rect">
            <a:avLst/>
          </a:prstGeom>
          <a:ln w="18000">
            <a:noFill/>
          </a:ln>
        </p:spPr>
      </p:pic>
      <p:pic>
        <p:nvPicPr>
          <p:cNvPr id="233" name="" descr="28§display§\frac{\alpha}{2} = .02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041320" y="2027520"/>
            <a:ext cx="1350720" cy="635040"/>
          </a:xfrm>
          <a:prstGeom prst="rect">
            <a:avLst/>
          </a:prstGeom>
          <a:ln w="18000">
            <a:noFill/>
          </a:ln>
        </p:spPr>
      </p:pic>
      <p:sp>
        <p:nvSpPr>
          <p:cNvPr id="234" name=""/>
          <p:cNvSpPr/>
          <p:nvPr/>
        </p:nvSpPr>
        <p:spPr>
          <a:xfrm>
            <a:off x="7871400" y="1812600"/>
            <a:ext cx="1680120" cy="11044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5668920" y="3869640"/>
            <a:ext cx="568440" cy="26532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 flipH="1">
            <a:off x="6164640" y="2685600"/>
            <a:ext cx="1859040" cy="1216800"/>
          </a:xfrm>
          <a:prstGeom prst="line">
            <a:avLst/>
          </a:prstGeom>
          <a:ln w="18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CF7DFF0-E22A-486F-9981-B87AC7054536}" type="slidenum">
              <a:t>31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FECB7973-92D8-43A5-8C07-033A1D60CD99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39" name="" descr="28§display§\mu = 10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343960" y="2028240"/>
            <a:ext cx="1193400" cy="309600"/>
          </a:xfrm>
          <a:prstGeom prst="rect">
            <a:avLst/>
          </a:prstGeom>
          <a:ln w="18000">
            <a:noFill/>
          </a:ln>
        </p:spPr>
      </p:pic>
      <p:pic>
        <p:nvPicPr>
          <p:cNvPr id="240" name="" descr="28§display§\sigma_{X} = 1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2301120" y="2704320"/>
            <a:ext cx="1266120" cy="288360"/>
          </a:xfrm>
          <a:prstGeom prst="rect">
            <a:avLst/>
          </a:prstGeom>
          <a:ln w="18000">
            <a:noFill/>
          </a:ln>
        </p:spPr>
      </p:pic>
      <p:pic>
        <p:nvPicPr>
          <p:cNvPr id="241" name="" descr="28§display§\bar{X} = 10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6413760" y="1968120"/>
            <a:ext cx="1295280" cy="304560"/>
          </a:xfrm>
          <a:prstGeom prst="rect">
            <a:avLst/>
          </a:prstGeom>
          <a:ln w="18000">
            <a:noFill/>
          </a:ln>
        </p:spPr>
      </p:pic>
      <p:pic>
        <p:nvPicPr>
          <p:cNvPr id="242" name="" descr="28§display§N = 36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6502320" y="2702520"/>
            <a:ext cx="1117800" cy="249840"/>
          </a:xfrm>
          <a:prstGeom prst="rect">
            <a:avLst/>
          </a:prstGeom>
          <a:ln w="18000">
            <a:noFill/>
          </a:ln>
        </p:spPr>
      </p:pic>
      <p:sp>
        <p:nvSpPr>
          <p:cNvPr id="243" name=""/>
          <p:cNvSpPr/>
          <p:nvPr/>
        </p:nvSpPr>
        <p:spPr>
          <a:xfrm>
            <a:off x="5027040" y="1150920"/>
            <a:ext cx="0" cy="222912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"/>
          <p:cNvSpPr txBox="1"/>
          <p:nvPr/>
        </p:nvSpPr>
        <p:spPr>
          <a:xfrm>
            <a:off x="2506680" y="4061160"/>
            <a:ext cx="507564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Resta convertir el valor de la media en puntaje   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7302960" y="4074120"/>
            <a:ext cx="389880" cy="3117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FA1E61C-BCEA-4764-8C07-F235080474DA}" type="slidenum">
              <a:t>32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25656800-64E0-49F0-9FC0-F46CA012584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48" name="" descr="28§display§z_{obt} = \frac{\bar{X} - \mu}{\sigma_{\bar{X}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030920" y="2496600"/>
            <a:ext cx="2010960" cy="859680"/>
          </a:xfrm>
          <a:prstGeom prst="rect">
            <a:avLst/>
          </a:prstGeom>
          <a:ln w="18000">
            <a:noFill/>
          </a:ln>
        </p:spPr>
      </p:pic>
      <p:pic>
        <p:nvPicPr>
          <p:cNvPr id="249" name="" descr="28§display§z = \frac{&#10;X - \bar{X}&#10;}{&#10;S_{X}&#10;}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156560" y="1229400"/>
            <a:ext cx="1748880" cy="829440"/>
          </a:xfrm>
          <a:prstGeom prst="rect">
            <a:avLst/>
          </a:prstGeom>
          <a:ln w="18000">
            <a:noFill/>
          </a:ln>
        </p:spPr>
      </p:pic>
      <p:sp>
        <p:nvSpPr>
          <p:cNvPr id="250" name=""/>
          <p:cNvSpPr txBox="1"/>
          <p:nvPr/>
        </p:nvSpPr>
        <p:spPr>
          <a:xfrm>
            <a:off x="6521760" y="1488600"/>
            <a:ext cx="177804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Para dato único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"/>
          <p:cNvSpPr txBox="1"/>
          <p:nvPr/>
        </p:nvSpPr>
        <p:spPr>
          <a:xfrm>
            <a:off x="6528600" y="2778120"/>
            <a:ext cx="228528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Para media muestral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B41F64-ADBF-421F-A08A-34679FF06906}" type="slidenum">
              <a:t>33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3C7206BB-F55E-4394-AEA2-73F2E3DD6712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54" name="" descr="28§display§z_{obt} = \frac{\bar{X} - \mu}{\sigma_{\bar{X}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030920" y="2496600"/>
            <a:ext cx="2010960" cy="859680"/>
          </a:xfrm>
          <a:prstGeom prst="rect">
            <a:avLst/>
          </a:prstGeom>
          <a:ln w="18000">
            <a:noFill/>
          </a:ln>
        </p:spPr>
      </p:pic>
      <p:pic>
        <p:nvPicPr>
          <p:cNvPr id="255" name="" descr="28§display§z = \frac{&#10;X - \bar{X}&#10;}{&#10;S_{X}&#10;}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156560" y="1229400"/>
            <a:ext cx="1748880" cy="829440"/>
          </a:xfrm>
          <a:prstGeom prst="rect">
            <a:avLst/>
          </a:prstGeom>
          <a:ln w="18000">
            <a:noFill/>
          </a:ln>
        </p:spPr>
      </p:pic>
      <p:sp>
        <p:nvSpPr>
          <p:cNvPr id="256" name=""/>
          <p:cNvSpPr txBox="1"/>
          <p:nvPr/>
        </p:nvSpPr>
        <p:spPr>
          <a:xfrm>
            <a:off x="6521760" y="1488600"/>
            <a:ext cx="177804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Para dato único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 txBox="1"/>
          <p:nvPr/>
        </p:nvSpPr>
        <p:spPr>
          <a:xfrm>
            <a:off x="6528600" y="2778120"/>
            <a:ext cx="228528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Para media muestral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28§display§\sigma_{\bar{X}} = \frac{\sigma_{X}}{\sqrt{N}}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3214080" y="4001400"/>
            <a:ext cx="1164600" cy="529200"/>
          </a:xfrm>
          <a:prstGeom prst="rect">
            <a:avLst/>
          </a:prstGeom>
          <a:ln w="18000">
            <a:noFill/>
          </a:ln>
        </p:spPr>
      </p:pic>
      <p:sp>
        <p:nvSpPr>
          <p:cNvPr id="259" name=""/>
          <p:cNvSpPr/>
          <p:nvPr/>
        </p:nvSpPr>
        <p:spPr>
          <a:xfrm>
            <a:off x="5132880" y="2982960"/>
            <a:ext cx="840240" cy="53604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 flipH="1">
            <a:off x="4491360" y="3439440"/>
            <a:ext cx="780480" cy="410040"/>
          </a:xfrm>
          <a:prstGeom prst="line">
            <a:avLst/>
          </a:prstGeom>
          <a:ln w="18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545B1CB-759E-4825-BEBD-DB6B3993E9FA}" type="slidenum">
              <a:t>34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CB7375C-E694-4672-B6CC-53721BC96DF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63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566440" y="2342880"/>
            <a:ext cx="4881960" cy="888480"/>
          </a:xfrm>
          <a:prstGeom prst="rect">
            <a:avLst/>
          </a:prstGeom>
          <a:ln w="18000">
            <a:noFill/>
          </a:ln>
        </p:spPr>
      </p:pic>
      <p:pic>
        <p:nvPicPr>
          <p:cNvPr id="264" name="" descr="28§display§\mu = 100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62960" y="1126440"/>
            <a:ext cx="945000" cy="223560"/>
          </a:xfrm>
          <a:prstGeom prst="rect">
            <a:avLst/>
          </a:prstGeom>
          <a:ln w="18000">
            <a:noFill/>
          </a:ln>
        </p:spPr>
      </p:pic>
      <p:pic>
        <p:nvPicPr>
          <p:cNvPr id="265" name="" descr="28§display§\sigma_{X} = 1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429120" y="1614600"/>
            <a:ext cx="1002600" cy="208440"/>
          </a:xfrm>
          <a:prstGeom prst="rect">
            <a:avLst/>
          </a:prstGeom>
          <a:ln w="18000">
            <a:noFill/>
          </a:ln>
        </p:spPr>
      </p:pic>
      <p:pic>
        <p:nvPicPr>
          <p:cNvPr id="266" name="" descr="28§display§\bar{X} = 105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1904760" y="1121400"/>
            <a:ext cx="1025640" cy="219960"/>
          </a:xfrm>
          <a:prstGeom prst="rect">
            <a:avLst/>
          </a:prstGeom>
          <a:ln w="18000">
            <a:noFill/>
          </a:ln>
        </p:spPr>
      </p:pic>
      <p:pic>
        <p:nvPicPr>
          <p:cNvPr id="267" name="" descr="28§display§N = 36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1974960" y="1651680"/>
            <a:ext cx="884880" cy="1803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FBC2A19-EED0-4499-B613-AED1628BA821}" type="slidenum">
              <a:t>35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EF969FDA-F6A3-4D2F-863B-6FC9E6474396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70" name="" descr="28§display§\mu = 10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62960" y="1126440"/>
            <a:ext cx="945000" cy="223560"/>
          </a:xfrm>
          <a:prstGeom prst="rect">
            <a:avLst/>
          </a:prstGeom>
          <a:ln w="18000">
            <a:noFill/>
          </a:ln>
        </p:spPr>
      </p:pic>
      <p:pic>
        <p:nvPicPr>
          <p:cNvPr id="271" name="" descr="28§display§\sigma_{X} = 1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9120" y="1614600"/>
            <a:ext cx="1002600" cy="208440"/>
          </a:xfrm>
          <a:prstGeom prst="rect">
            <a:avLst/>
          </a:prstGeom>
          <a:ln w="18000">
            <a:noFill/>
          </a:ln>
        </p:spPr>
      </p:pic>
      <p:pic>
        <p:nvPicPr>
          <p:cNvPr id="272" name="" descr="28§display§\bar{X} = 10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1904760" y="1121400"/>
            <a:ext cx="1025640" cy="219960"/>
          </a:xfrm>
          <a:prstGeom prst="rect">
            <a:avLst/>
          </a:prstGeom>
          <a:ln w="18000">
            <a:noFill/>
          </a:ln>
        </p:spPr>
      </p:pic>
      <p:pic>
        <p:nvPicPr>
          <p:cNvPr id="273" name="" descr="28§display§N = 36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1974960" y="1651680"/>
            <a:ext cx="884880" cy="180360"/>
          </a:xfrm>
          <a:prstGeom prst="rect">
            <a:avLst/>
          </a:prstGeom>
          <a:ln w="18000">
            <a:noFill/>
          </a:ln>
        </p:spPr>
      </p:pic>
      <p:pic>
        <p:nvPicPr>
          <p:cNvPr id="274" name="" descr="28§display§\sigma_{\bar{X}} = 2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423000" y="2089080"/>
            <a:ext cx="999000" cy="232920"/>
          </a:xfrm>
          <a:prstGeom prst="rect">
            <a:avLst/>
          </a:prstGeom>
          <a:ln w="18000">
            <a:noFill/>
          </a:ln>
        </p:spPr>
      </p:pic>
      <p:pic>
        <p:nvPicPr>
          <p:cNvPr id="275" name="" descr="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2083320" y="2444040"/>
            <a:ext cx="5728320" cy="7844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00E46F-24F7-4A2C-B7D7-70FB56A3A7FE}" type="slidenum">
              <a:t>36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24691E2F-B074-4EC0-B2B9-3D29D4F5367C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78" name="" descr="28§display§\mu = 10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62960" y="1126440"/>
            <a:ext cx="945000" cy="223560"/>
          </a:xfrm>
          <a:prstGeom prst="rect">
            <a:avLst/>
          </a:prstGeom>
          <a:ln w="18000">
            <a:noFill/>
          </a:ln>
        </p:spPr>
      </p:pic>
      <p:pic>
        <p:nvPicPr>
          <p:cNvPr id="279" name="" descr="28§display§\sigma_{X} = 1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429120" y="1614600"/>
            <a:ext cx="1002600" cy="208440"/>
          </a:xfrm>
          <a:prstGeom prst="rect">
            <a:avLst/>
          </a:prstGeom>
          <a:ln w="18000">
            <a:noFill/>
          </a:ln>
        </p:spPr>
      </p:pic>
      <p:pic>
        <p:nvPicPr>
          <p:cNvPr id="280" name="" descr="28§display§\bar{X} = 105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1904760" y="1121400"/>
            <a:ext cx="1025640" cy="219960"/>
          </a:xfrm>
          <a:prstGeom prst="rect">
            <a:avLst/>
          </a:prstGeom>
          <a:ln w="18000">
            <a:noFill/>
          </a:ln>
        </p:spPr>
      </p:pic>
      <p:pic>
        <p:nvPicPr>
          <p:cNvPr id="281" name="" descr="28§display§N = 36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1974960" y="1651680"/>
            <a:ext cx="884880" cy="180360"/>
          </a:xfrm>
          <a:prstGeom prst="rect">
            <a:avLst/>
          </a:prstGeom>
          <a:ln w="18000">
            <a:noFill/>
          </a:ln>
        </p:spPr>
      </p:pic>
      <p:pic>
        <p:nvPicPr>
          <p:cNvPr id="282" name="" descr="28§display§\sigma_{\bar{X}} = 2.5§png§600§FALSE§"/>
          <p:cNvPicPr/>
          <p:nvPr/>
        </p:nvPicPr>
        <p:blipFill>
          <a:blip r:embed="rId6">
            <a:alphaModFix amt="0"/>
          </a:blip>
          <a:stretch/>
        </p:blipFill>
        <p:spPr>
          <a:xfrm>
            <a:off x="423000" y="2089080"/>
            <a:ext cx="999000" cy="232920"/>
          </a:xfrm>
          <a:prstGeom prst="rect">
            <a:avLst/>
          </a:prstGeom>
          <a:ln w="18000">
            <a:noFill/>
          </a:ln>
        </p:spPr>
      </p:pic>
      <p:pic>
        <p:nvPicPr>
          <p:cNvPr id="283" name="" descr="28§display§z_{obt} = +2.00§png§600§FALSE§"/>
          <p:cNvPicPr/>
          <p:nvPr/>
        </p:nvPicPr>
        <p:blipFill>
          <a:blip r:embed="rId7">
            <a:alphaModFix amt="0"/>
          </a:blip>
          <a:stretch/>
        </p:blipFill>
        <p:spPr>
          <a:xfrm>
            <a:off x="1915920" y="2083680"/>
            <a:ext cx="1397880" cy="214920"/>
          </a:xfrm>
          <a:prstGeom prst="rect">
            <a:avLst/>
          </a:prstGeom>
          <a:ln w="18000">
            <a:noFill/>
          </a:ln>
        </p:spPr>
      </p:pic>
      <p:pic>
        <p:nvPicPr>
          <p:cNvPr id="284" name="" descr=""/>
          <p:cNvPicPr/>
          <p:nvPr/>
        </p:nvPicPr>
        <p:blipFill>
          <a:blip r:embed="rId8">
            <a:alphaModFix amt="0"/>
          </a:blip>
          <a:srcRect l="0" t="0" r="0" b="26548"/>
          <a:stretch/>
        </p:blipFill>
        <p:spPr>
          <a:xfrm>
            <a:off x="3601440" y="1117440"/>
            <a:ext cx="4237920" cy="3267720"/>
          </a:xfrm>
          <a:prstGeom prst="rect">
            <a:avLst/>
          </a:prstGeom>
          <a:ln w="18000">
            <a:noFill/>
          </a:ln>
        </p:spPr>
      </p:pic>
      <p:pic>
        <p:nvPicPr>
          <p:cNvPr id="285" name="" descr="28§display§\frac{\alpha}{2} = .025§png§600§FALSE§"/>
          <p:cNvPicPr/>
          <p:nvPr/>
        </p:nvPicPr>
        <p:blipFill>
          <a:blip r:embed="rId9">
            <a:alphaModFix amt="0"/>
          </a:blip>
          <a:stretch/>
        </p:blipFill>
        <p:spPr>
          <a:xfrm>
            <a:off x="8074800" y="2057760"/>
            <a:ext cx="1054800" cy="498240"/>
          </a:xfrm>
          <a:prstGeom prst="rect">
            <a:avLst/>
          </a:prstGeom>
          <a:ln w="18000">
            <a:noFill/>
          </a:ln>
        </p:spPr>
      </p:pic>
      <p:sp>
        <p:nvSpPr>
          <p:cNvPr id="286" name=""/>
          <p:cNvSpPr/>
          <p:nvPr/>
        </p:nvSpPr>
        <p:spPr>
          <a:xfrm>
            <a:off x="7941960" y="1888920"/>
            <a:ext cx="1312200" cy="8668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6221880" y="3503160"/>
            <a:ext cx="443880" cy="2080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 flipH="1">
            <a:off x="6609240" y="2574000"/>
            <a:ext cx="1451880" cy="954720"/>
          </a:xfrm>
          <a:prstGeom prst="line">
            <a:avLst/>
          </a:prstGeom>
          <a:ln w="18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" descr="28§display§z_{crit} = \pm 1.96§png§600§FALSE§"/>
          <p:cNvPicPr/>
          <p:nvPr/>
        </p:nvPicPr>
        <p:blipFill>
          <a:blip r:embed="rId10">
            <a:alphaModFix amt="0"/>
          </a:blip>
          <a:stretch/>
        </p:blipFill>
        <p:spPr>
          <a:xfrm>
            <a:off x="1909800" y="2599560"/>
            <a:ext cx="1455840" cy="2134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190CE91-FC67-4262-8D29-0CB59EE8EE20}" type="slidenum">
              <a:t>37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41A69BB0-AD49-4C9E-9D30-B24C4C011544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292" name="" descr="28§display§z_{obt} = +2.0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1984320" y="1799280"/>
            <a:ext cx="1862640" cy="313920"/>
          </a:xfrm>
          <a:prstGeom prst="rect">
            <a:avLst/>
          </a:prstGeom>
          <a:ln w="18000">
            <a:noFill/>
          </a:ln>
        </p:spPr>
      </p:pic>
      <p:pic>
        <p:nvPicPr>
          <p:cNvPr id="293" name="" descr="28§display§z_{crit} = \pm 1.96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6130080" y="1805040"/>
            <a:ext cx="1940040" cy="311760"/>
          </a:xfrm>
          <a:prstGeom prst="rect">
            <a:avLst/>
          </a:prstGeom>
          <a:ln w="18000">
            <a:noFill/>
          </a:ln>
        </p:spPr>
      </p:pic>
      <p:sp>
        <p:nvSpPr>
          <p:cNvPr id="294" name=""/>
          <p:cNvSpPr/>
          <p:nvPr/>
        </p:nvSpPr>
        <p:spPr>
          <a:xfrm>
            <a:off x="1699920" y="1560960"/>
            <a:ext cx="2427840" cy="80712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" descr="28§display§H_{0}: \mu = 100§png§600§FALSE§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4056840" y="2622240"/>
            <a:ext cx="1934280" cy="317520"/>
          </a:xfrm>
          <a:prstGeom prst="rect">
            <a:avLst/>
          </a:prstGeom>
          <a:ln w="18000">
            <a:noFill/>
          </a:ln>
        </p:spPr>
      </p:pic>
      <p:pic>
        <p:nvPicPr>
          <p:cNvPr id="296" name="" descr="28§display§H_{a}: \mu \neq 100§png§600§FALSE§"/>
          <p:cNvPicPr/>
          <p:nvPr/>
        </p:nvPicPr>
        <p:blipFill>
          <a:blip r:embed="rId5">
            <a:alphaModFix amt="0"/>
          </a:blip>
          <a:stretch/>
        </p:blipFill>
        <p:spPr>
          <a:xfrm>
            <a:off x="4050000" y="3515400"/>
            <a:ext cx="1947600" cy="330480"/>
          </a:xfrm>
          <a:prstGeom prst="rect">
            <a:avLst/>
          </a:prstGeom>
          <a:ln w="18000">
            <a:noFill/>
          </a:ln>
        </p:spPr>
      </p:pic>
      <p:sp>
        <p:nvSpPr>
          <p:cNvPr id="297" name=""/>
          <p:cNvSpPr/>
          <p:nvPr/>
        </p:nvSpPr>
        <p:spPr>
          <a:xfrm>
            <a:off x="3922560" y="3280680"/>
            <a:ext cx="2182680" cy="83340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F3478B8-4743-4EE0-846A-0A97C8D7A967}" type="slidenum">
              <a:t>38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C9521C10-D824-4E75-B592-E6C74DAE692A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  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5545440" y="297360"/>
            <a:ext cx="341280" cy="341280"/>
          </a:xfrm>
          <a:prstGeom prst="rect">
            <a:avLst/>
          </a:prstGeom>
          <a:ln w="18000">
            <a:noFill/>
          </a:ln>
        </p:spPr>
      </p:pic>
      <p:pic>
        <p:nvPicPr>
          <p:cNvPr id="300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1779480" y="1389240"/>
            <a:ext cx="6521760" cy="29678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025CB6-811B-47C7-A022-7D627F8BC1C8}" type="slidenum">
              <a:t>39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044C7FDE-68BE-48B9-9F0D-17353009B1B7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Desviación estándar poblacional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6" name="" descr="28§display§\sigma_x \mbox{ (desviación real)}= \sqrt{\frac{\sum(X-\bar{X})^2}{N}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162880" y="1383840"/>
            <a:ext cx="5792040" cy="8467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1E3CFA5-6BE7-44A3-A80D-DEA79CE2B8B8}" type="slidenum">
              <a:t>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367FA688-2743-4C4A-B3D5-69983F37668E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Correlación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Cambio ordenado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Datos completos, no MTC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Resumen relaciones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Direcciones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+, -, :(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Fuerza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BB9DB7D-78F5-4AF7-9061-549CF8554286}" type="slidenum">
              <a:t>40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828AC126-44EF-4631-A292-59FFE4F322DD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Correlación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84680" y="1706400"/>
            <a:ext cx="2996640" cy="2477520"/>
          </a:xfrm>
          <a:prstGeom prst="rect">
            <a:avLst/>
          </a:prstGeom>
          <a:ln w="18000">
            <a:noFill/>
          </a:ln>
        </p:spPr>
      </p:pic>
      <p:pic>
        <p:nvPicPr>
          <p:cNvPr id="305" name="" descr="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3584520" y="1719720"/>
            <a:ext cx="2970000" cy="2424960"/>
          </a:xfrm>
          <a:prstGeom prst="rect">
            <a:avLst/>
          </a:prstGeom>
          <a:ln w="18000">
            <a:noFill/>
          </a:ln>
        </p:spPr>
      </p:pic>
      <p:pic>
        <p:nvPicPr>
          <p:cNvPr id="306" name="" descr="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6858720" y="1716840"/>
            <a:ext cx="2950560" cy="2427480"/>
          </a:xfrm>
          <a:prstGeom prst="rect">
            <a:avLst/>
          </a:prstGeom>
          <a:ln w="18000">
            <a:noFill/>
          </a:ln>
        </p:spPr>
      </p:pic>
      <p:sp>
        <p:nvSpPr>
          <p:cNvPr id="307" name=""/>
          <p:cNvSpPr txBox="1"/>
          <p:nvPr/>
        </p:nvSpPr>
        <p:spPr>
          <a:xfrm>
            <a:off x="1461240" y="1071360"/>
            <a:ext cx="44136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+1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 txBox="1"/>
          <p:nvPr/>
        </p:nvSpPr>
        <p:spPr>
          <a:xfrm>
            <a:off x="4953240" y="1071360"/>
            <a:ext cx="3834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-1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8265240" y="1071360"/>
            <a:ext cx="30708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0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5340859-D8B2-4E74-A153-1D8F09283F66}" type="slidenum">
              <a:t>41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0444D0F8-8A9C-4D1E-9B92-D2B9EBA25CD6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Correlación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>
            <a:alphaModFix amt="0"/>
          </a:blip>
          <a:srcRect l="9083" t="11071" r="9307" b="5441"/>
          <a:stretch/>
        </p:blipFill>
        <p:spPr>
          <a:xfrm>
            <a:off x="2368080" y="887040"/>
            <a:ext cx="5338080" cy="40957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D33E210-6599-44FD-948D-5D95D81EF564}" type="slidenum">
              <a:t>42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07C6DA61-32D4-46F5-93BF-67A711365084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Correlación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403000" y="1172880"/>
            <a:ext cx="5241240" cy="3410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1EDEEA9-3077-4EAD-AE90-2A9CB6E2AC48}" type="slidenum">
              <a:t>43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6F930A31-3B6E-4E17-B03A-1FC07AE47A7A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Correlaciones espurias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645200" y="1185840"/>
            <a:ext cx="6761880" cy="32292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4ACD810-A5E5-45B6-9C61-DA1C4913EB08}" type="slidenum">
              <a:t>44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B6A0C317-A719-476C-B136-73498F009FDD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Correlaciones espurias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329840" y="1122840"/>
            <a:ext cx="7381800" cy="34689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5173A51-19D4-408A-8004-4733A39BF653}" type="slidenum">
              <a:t>45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604DDB28-7F51-4704-B5E7-AA7C00B09988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Correlación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Coeficiente de correlación producto-momento de Pearson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Consistencia de pares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</p:txBody>
      </p:sp>
      <p:pic>
        <p:nvPicPr>
          <p:cNvPr id="320" name="" descr="28§display§r = \frac{&#10;\sum(z_X z_Y)&#10;}{&#10;N&#10;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3990600" y="1863720"/>
            <a:ext cx="2159280" cy="74484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004601E-9CD6-4FEF-9D11-58EB49FF4825}" type="slidenum">
              <a:t>46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C4DEB7B3-399C-4F4B-821C-9034A6F7B1DC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Correlación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Coeficiente de correlación producto-momento de Pearson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Consistencia de pares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</p:txBody>
      </p:sp>
      <p:pic>
        <p:nvPicPr>
          <p:cNvPr id="323" name="" descr="28§display§r = \frac{&#10;\sum(z_X z_Y)&#10;}{&#10;N&#10;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3990600" y="1863720"/>
            <a:ext cx="2159280" cy="744840"/>
          </a:xfrm>
          <a:prstGeom prst="rect">
            <a:avLst/>
          </a:prstGeom>
          <a:ln w="18000">
            <a:noFill/>
          </a:ln>
        </p:spPr>
      </p:pic>
      <p:pic>
        <p:nvPicPr>
          <p:cNvPr id="324" name="" descr="28§display§  r = \frac{&#10;    N(\sum XY) - (\sum X)(\sum Y)&#10;  }{&#10;    \sqrt{\left[N\left(\sum X^{2}\right) - \left(\sum X\right)^{2}\right] \left[N\left(\sum Y^{2}\right) - \left(\sum Y\right)^{2}\right]}&#10;  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1354680" y="3044880"/>
            <a:ext cx="7727040" cy="127296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89A5CC-1ECB-4E43-9778-46617919E0E0}" type="slidenum">
              <a:t>47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4E95B7B4-682D-4A01-A630-A54740F2A6E4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36D710D-6EBC-4995-9824-22F5E0F49257}" type="slidenum">
              <a:t>48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49D093D1-16E7-4FDF-83CB-E94F3A37108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>
            <a:alphaModFix amt="0"/>
          </a:blip>
          <a:srcRect l="0" t="0" r="0" b="9241"/>
          <a:stretch/>
        </p:blipFill>
        <p:spPr>
          <a:xfrm>
            <a:off x="3831840" y="1329480"/>
            <a:ext cx="2442960" cy="30290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BDED1F-2775-4CE7-8769-7733D83B8C1C}" type="slidenum">
              <a:t>49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28A8F570-DB22-4C66-934C-041AB276F6D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Desviación estándar poblacional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8" name="" descr="28§display§\sigma_x \mbox{ (desviación real)}= \sqrt{\frac{\sum(X-\bar{X})^2}{N}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162880" y="1383840"/>
            <a:ext cx="5792040" cy="846720"/>
          </a:xfrm>
          <a:prstGeom prst="rect">
            <a:avLst/>
          </a:prstGeom>
          <a:ln w="18000">
            <a:noFill/>
          </a:ln>
        </p:spPr>
      </p:pic>
      <p:pic>
        <p:nvPicPr>
          <p:cNvPr id="139" name="" descr="28§display§s_x \mbox{ (desviación estimada)}= \sqrt{\frac{\sum(X-\bar{X})^2}{N - 1}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1825560" y="2707200"/>
            <a:ext cx="6554160" cy="10584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831525A-9C70-4EBA-BE2A-34BE174D603E}" type="slidenum">
              <a:t>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2E4E30DE-B9C9-4796-8342-2AFDA164ED3A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943000" y="1009800"/>
            <a:ext cx="4174200" cy="3529440"/>
          </a:xfrm>
          <a:prstGeom prst="rect">
            <a:avLst/>
          </a:prstGeom>
          <a:ln w="18000">
            <a:noFill/>
          </a:ln>
        </p:spPr>
      </p:pic>
      <p:sp>
        <p:nvSpPr>
          <p:cNvPr id="330" name=""/>
          <p:cNvSpPr txBox="1"/>
          <p:nvPr/>
        </p:nvSpPr>
        <p:spPr>
          <a:xfrm>
            <a:off x="4511160" y="4643640"/>
            <a:ext cx="123228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Manzanas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"/>
          <p:cNvSpPr txBox="1"/>
          <p:nvPr/>
        </p:nvSpPr>
        <p:spPr>
          <a:xfrm rot="16194000">
            <a:off x="1792440" y="2473560"/>
            <a:ext cx="178704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Visitas al doctor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6BFC9F-ABE3-4F6D-9CC8-A86E2C041572}" type="slidenum">
              <a:t>50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7FE2A1F4-72B8-488B-B61C-43A066C2474D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628360" y="1084320"/>
            <a:ext cx="4832640" cy="3669480"/>
          </a:xfrm>
          <a:prstGeom prst="rect">
            <a:avLst/>
          </a:prstGeom>
          <a:ln w="18000">
            <a:noFill/>
          </a:ln>
        </p:spPr>
      </p:pic>
      <p:pic>
        <p:nvPicPr>
          <p:cNvPr id="334" name="" descr="28§display§N = 1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54040" y="2385360"/>
            <a:ext cx="1121760" cy="2498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AE25C2A-09EC-4C24-9D94-F4613BD8D090}" type="slidenum">
              <a:t>51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BDAC9777-D3B1-434B-B15B-D813B1BDB9A2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6" name="" descr="28§display§  r = \frac{&#10;    N(\sum XY) - (\sum X)(\sum Y)&#10;  }{&#10;    \sqrt{\left[N\left(\sum X^{2}\right) - \left(\sum X\right)^{2}\right] \left[N\left(\sum Y^{2}\right) - \left(\sum Y\right)^{2}\right]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169280" y="1206000"/>
            <a:ext cx="7727040" cy="12729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25C02E9-7441-46A5-ACF4-696A7F67946C}" type="slidenum">
              <a:t>52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3001C155-DE24-4A7F-AF7D-2E5DB3AF1119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8" name="" descr="28§latex§\begin{eqnarray*}&#10;  r&amp;=&amp;\frac{&#10;    N(\sum XY) - (\sum X)(\sum Y)&#10;  }{&#10;    \sqrt{\left[N\left(\sum X^{2}\right) - \left(\sum X\right)^{2}\right] \left[N\left(\sum Y^{2}\right) - \left(\sum Y\right)^{2}\right]}&#10;  }\\[3mm]&#10;  r&amp;=&amp;\frac{&#10;    10(52) - (17)(47)&#10;  }{&#10;    \sqrt{&#10;      [10(45) - 289][10(275) - 2209]&#10;    }&#10;  }\\[3mm]&#10;  r&amp;=&amp;\frac{&#10;    520 - 799&#10;  }{&#10;    \sqrt{&#10;      [161][541]&#10;    }&#10;  }\\[3mm]&#10;  r&amp;=&amp;\frac{&#10;    -279&#10;  }{&#10;    295{.}129&#10;  }\\[3mm]&#10;  r&amp;=&amp;-{.}95&#10;\end{eqnarray*}§png§600§FALSE§"/>
          <p:cNvPicPr/>
          <p:nvPr/>
        </p:nvPicPr>
        <p:blipFill>
          <a:blip r:embed="rId1">
            <a:alphaModFix amt="0"/>
          </a:blip>
          <a:srcRect l="0" t="0" r="0" b="51056"/>
          <a:stretch/>
        </p:blipFill>
        <p:spPr>
          <a:xfrm>
            <a:off x="1960920" y="783000"/>
            <a:ext cx="6163200" cy="20476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86192B-F9CD-4868-92B9-B88C494D3B5A}" type="slidenum">
              <a:t>53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0DA527C8-C9CF-4B17-8D37-80448C30290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0" name="" descr="28§latex§\begin{eqnarray*}&#10;  r&amp;=&amp;\frac{&#10;    N(\sum XY) - (\sum X)(\sum Y)&#10;  }{&#10;    \sqrt{\left[N\left(\sum X^{2}\right) - \left(\sum X\right)^{2}\right] \left[N\left(\sum Y^{2}\right) - \left(\sum Y\right)^{2}\right]}&#10;  }\\[3mm]&#10;  r&amp;=&amp;\frac{&#10;    10(52) - (17)(47)&#10;  }{&#10;    \sqrt{&#10;      [10(45) - 289][10(275) - 2209]&#10;    }&#10;  }\\[3mm]&#10;  r&amp;=&amp;\frac{&#10;    520 - 799&#10;  }{&#10;    \sqrt{&#10;      [161][541]&#10;    }&#10;  }\\[3mm]&#10;  r&amp;=&amp;\frac{&#10;    -279&#10;  }{&#10;    295{.}129&#10;  }\\[3mm]&#10;  r&amp;=&amp;-{.}95&#10;\end{eqnarray*}§png§600§FALSE§"/>
          <p:cNvPicPr/>
          <p:nvPr/>
        </p:nvPicPr>
        <p:blipFill>
          <a:blip r:embed="rId1">
            <a:alphaModFix amt="0"/>
          </a:blip>
          <a:srcRect l="0" t="0" r="0" b="27033"/>
          <a:stretch/>
        </p:blipFill>
        <p:spPr>
          <a:xfrm>
            <a:off x="1960920" y="783000"/>
            <a:ext cx="6163200" cy="30531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DA598D-3D0C-4BE7-85D0-B16846683DA7}" type="slidenum">
              <a:t>54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450EE1DB-3413-4B4A-97A9-0942F7B76E9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2" name="" descr="28§latex§\begin{eqnarray*}&#10;  r&amp;=&amp;\frac{&#10;    N(\sum XY) - (\sum X)(\sum Y)&#10;  }{&#10;    \sqrt{\left[N\left(\sum X^{2}\right) - \left(\sum X\right)^{2}\right] \left[N\left(\sum Y^{2}\right) - \left(\sum Y\right)^{2}\right]}&#10;  }\\[3mm]&#10;  r&amp;=&amp;\frac{&#10;    10(52) - (17)(47)&#10;  }{&#10;    \sqrt{&#10;      [10(45) - 289][10(275) - 2209]&#10;    }&#10;  }\\[3mm]&#10;  r&amp;=&amp;\frac{&#10;    520 - 799&#10;  }{&#10;    \sqrt{&#10;      [161][541]&#10;    }&#10;  }\\[3mm]&#10;  r&amp;=&amp;\frac{&#10;    -279&#10;  }{&#10;    295{.}129&#10;  }\\[3mm]&#10;  r&amp;=&amp;-{.}95&#10;\end{eqnarray*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960920" y="783000"/>
            <a:ext cx="6163200" cy="4184640"/>
          </a:xfrm>
          <a:prstGeom prst="rect">
            <a:avLst/>
          </a:prstGeom>
          <a:ln w="18000">
            <a:noFill/>
          </a:ln>
        </p:spPr>
      </p:pic>
      <p:sp>
        <p:nvSpPr>
          <p:cNvPr id="343" name=""/>
          <p:cNvSpPr/>
          <p:nvPr/>
        </p:nvSpPr>
        <p:spPr>
          <a:xfrm>
            <a:off x="1852200" y="4570560"/>
            <a:ext cx="1560960" cy="62856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1FB0AD-B5C5-4FE4-B56F-ED1086732004}" type="slidenum">
              <a:t>55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687E696E-7FB8-42BF-8831-A439DD3A979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152080" y="901440"/>
            <a:ext cx="5829120" cy="38858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406679B-0C43-4943-A9CE-EA64B101E93A}" type="slidenum">
              <a:t>56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A9E5803D-816F-4746-9074-BCFDDFEEA839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>
            <a:alphaModFix amt="0"/>
          </a:blip>
          <a:stretch/>
        </p:blipFill>
        <p:spPr>
          <a:xfrm rot="20385600">
            <a:off x="3983400" y="1999440"/>
            <a:ext cx="2046960" cy="15512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7C98A59-E5FB-4704-97FB-E968DA5FAADA}" type="slidenum">
              <a:t>57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8904C6E9-0AF3-4F8F-BE0F-D135154251D9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>
            <a:alphaModFix amt="0"/>
          </a:blip>
          <a:stretch/>
        </p:blipFill>
        <p:spPr>
          <a:xfrm rot="963600">
            <a:off x="2951640" y="1297440"/>
            <a:ext cx="3867120" cy="29307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7953274-8375-4A34-BDD8-94D64517BCC6}" type="slidenum">
              <a:t>58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FC7E2BA8-D88C-4639-9CC6-B7C6CF046702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>
            <a:alphaModFix amt="0"/>
          </a:blip>
          <a:stretch/>
        </p:blipFill>
        <p:spPr>
          <a:xfrm rot="20733000">
            <a:off x="2628360" y="996480"/>
            <a:ext cx="4876560" cy="36954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01FD3C-D02E-4119-B0C6-67661BE3BF76}" type="slidenum">
              <a:t>59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F060E0DE-2E6A-4270-B94A-F1A802833FA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Error estándar de la media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" descr="28§display§\sigma_{\bar{x}} \mbox{ (error estándar)}= \frac{\sigma_X}{\sqrt{N}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897280" y="1536480"/>
            <a:ext cx="4056120" cy="7196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9E78CBA-904A-49CE-9786-C16CB2971B0B}" type="slidenum">
              <a:t>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A6A65B33-8A79-4B61-923D-3F92C8BD6D7C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>
            <a:alphaModFix amt="0"/>
          </a:blip>
          <a:stretch/>
        </p:blipFill>
        <p:spPr>
          <a:xfrm rot="1291200">
            <a:off x="2229480" y="543240"/>
            <a:ext cx="5870880" cy="44485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E64F607-2A4E-4413-A7BD-E03C5519D550}" type="slidenum">
              <a:t>60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EA19BC61-919A-4B4B-B148-F3DB761A8EB8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>
            <a:alphaModFix amt="0"/>
          </a:blip>
          <a:srcRect l="0" t="0" r="0" b="5971"/>
          <a:stretch/>
        </p:blipFill>
        <p:spPr>
          <a:xfrm>
            <a:off x="2628360" y="996840"/>
            <a:ext cx="4876560" cy="34743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4899E8-B402-4C49-8C60-82C8941F81C5}" type="slidenum">
              <a:t>61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55F55457-7DE0-4C08-AE29-5EFCC3D7B732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>
            <a:alphaModFix amt="0"/>
          </a:blip>
          <a:srcRect l="0" t="0" r="0" b="5971"/>
          <a:stretch/>
        </p:blipFill>
        <p:spPr>
          <a:xfrm>
            <a:off x="2628360" y="996840"/>
            <a:ext cx="4876560" cy="3474360"/>
          </a:xfrm>
          <a:prstGeom prst="rect">
            <a:avLst/>
          </a:prstGeom>
          <a:ln w="18000">
            <a:noFill/>
          </a:ln>
        </p:spPr>
      </p:pic>
      <p:pic>
        <p:nvPicPr>
          <p:cNvPr id="358" name="" descr="28§display§\rho = 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117760" y="4697640"/>
            <a:ext cx="617400" cy="2365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4FFBA2-7BBC-4EDF-82C7-E940469A85BD}" type="slidenum">
              <a:t>62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D1C33F25-77C3-4064-B708-D68AF8093233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>
            <a:alphaModFix amt="0"/>
          </a:blip>
          <a:srcRect l="9083" t="11071" r="9307" b="5441"/>
          <a:stretch/>
        </p:blipFill>
        <p:spPr>
          <a:xfrm>
            <a:off x="2368080" y="886680"/>
            <a:ext cx="5338080" cy="40957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83AF10-61A7-4BA1-AB7E-40ED66046069}" type="slidenum">
              <a:t>63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AB9087EC-8AC3-438A-BDEF-8744E2CE5B26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>
            <a:alphaModFix amt="0"/>
          </a:blip>
          <a:srcRect l="9083" t="11071" r="9307" b="5441"/>
          <a:stretch/>
        </p:blipFill>
        <p:spPr>
          <a:xfrm>
            <a:off x="2368080" y="886680"/>
            <a:ext cx="5338080" cy="4095720"/>
          </a:xfrm>
          <a:prstGeom prst="rect">
            <a:avLst/>
          </a:prstGeom>
          <a:ln w="18000">
            <a:noFill/>
          </a:ln>
        </p:spPr>
      </p:pic>
      <p:sp>
        <p:nvSpPr>
          <p:cNvPr id="363" name=""/>
          <p:cNvSpPr/>
          <p:nvPr/>
        </p:nvSpPr>
        <p:spPr>
          <a:xfrm>
            <a:off x="4001760" y="2500200"/>
            <a:ext cx="3519000" cy="5356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9B0E97-5957-42AE-BF0E-FFE25DDE2991}" type="slidenum">
              <a:t>64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1D8CD600-D27E-494F-81CE-7A261433BA59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>
            <a:alphaModFix amt="0"/>
          </a:blip>
          <a:srcRect l="9083" t="11071" r="9307" b="5441"/>
          <a:stretch/>
        </p:blipFill>
        <p:spPr>
          <a:xfrm>
            <a:off x="2368080" y="886680"/>
            <a:ext cx="5338080" cy="4095720"/>
          </a:xfrm>
          <a:prstGeom prst="rect">
            <a:avLst/>
          </a:prstGeom>
          <a:ln w="18000">
            <a:noFill/>
          </a:ln>
        </p:spPr>
      </p:pic>
      <p:sp>
        <p:nvSpPr>
          <p:cNvPr id="366" name=""/>
          <p:cNvSpPr/>
          <p:nvPr/>
        </p:nvSpPr>
        <p:spPr>
          <a:xfrm rot="19530000">
            <a:off x="3994560" y="2750760"/>
            <a:ext cx="3519000" cy="5356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62119E-4476-47F6-82FF-F4E036384E23}" type="slidenum">
              <a:t>65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245DBD95-988A-401E-AD22-232639AC617B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>
            <a:alphaModFix amt="0"/>
          </a:blip>
          <a:srcRect l="9083" t="11071" r="9307" b="5441"/>
          <a:stretch/>
        </p:blipFill>
        <p:spPr>
          <a:xfrm>
            <a:off x="2368080" y="886680"/>
            <a:ext cx="5338080" cy="4095720"/>
          </a:xfrm>
          <a:prstGeom prst="rect">
            <a:avLst/>
          </a:prstGeom>
          <a:ln w="18000">
            <a:noFill/>
          </a:ln>
        </p:spPr>
      </p:pic>
      <p:sp>
        <p:nvSpPr>
          <p:cNvPr id="369" name=""/>
          <p:cNvSpPr/>
          <p:nvPr/>
        </p:nvSpPr>
        <p:spPr>
          <a:xfrm rot="2111400">
            <a:off x="3994560" y="2750760"/>
            <a:ext cx="3519000" cy="5356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6AEB7B-8044-4658-82C2-C2282D1B7197}" type="slidenum">
              <a:t>66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238CA2B-E99E-4E64-9926-D488E0240C18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>
            <a:alphaModFix amt="0"/>
          </a:blip>
          <a:srcRect l="9083" t="11071" r="9307" b="5441"/>
          <a:stretch/>
        </p:blipFill>
        <p:spPr>
          <a:xfrm>
            <a:off x="2368080" y="886680"/>
            <a:ext cx="5338080" cy="4095720"/>
          </a:xfrm>
          <a:prstGeom prst="rect">
            <a:avLst/>
          </a:prstGeom>
          <a:ln w="18000">
            <a:noFill/>
          </a:ln>
        </p:spPr>
      </p:pic>
      <p:sp>
        <p:nvSpPr>
          <p:cNvPr id="372" name=""/>
          <p:cNvSpPr/>
          <p:nvPr/>
        </p:nvSpPr>
        <p:spPr>
          <a:xfrm>
            <a:off x="4960800" y="1554480"/>
            <a:ext cx="205200" cy="19836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5278320" y="2513520"/>
            <a:ext cx="218520" cy="40356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3968640" y="3254400"/>
            <a:ext cx="324360" cy="2908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6965280" y="2989800"/>
            <a:ext cx="251280" cy="29088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>
            <a:off x="3803400" y="4425120"/>
            <a:ext cx="178560" cy="19836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6654240" y="2136600"/>
            <a:ext cx="205200" cy="21816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3763800" y="2381040"/>
            <a:ext cx="158760" cy="18540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6257520" y="3552120"/>
            <a:ext cx="211680" cy="21816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F5F5D17-1E77-4E55-953E-56873D45EA8A}" type="slidenum">
              <a:t>67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A7BBD520-E154-4357-895A-AF49593DC392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1" name="" descr="28§display§H_{0}: \rho = 0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103280" y="1537560"/>
            <a:ext cx="1549440" cy="317520"/>
          </a:xfrm>
          <a:prstGeom prst="rect">
            <a:avLst/>
          </a:prstGeom>
          <a:ln w="18000">
            <a:noFill/>
          </a:ln>
        </p:spPr>
      </p:pic>
      <p:pic>
        <p:nvPicPr>
          <p:cNvPr id="382" name="" descr="28§display§H_{a}: \rho \neq 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096800" y="2430720"/>
            <a:ext cx="1558440" cy="3304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576C2A-FCB5-463E-A009-C065B820E85A}" type="slidenum">
              <a:t>68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656B7241-4F97-4D35-B44F-2A10D830B22F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>
            <a:alphaModFix amt="0"/>
          </a:blip>
          <a:srcRect l="0" t="0" r="0" b="5971"/>
          <a:stretch/>
        </p:blipFill>
        <p:spPr>
          <a:xfrm>
            <a:off x="2628360" y="996840"/>
            <a:ext cx="4876560" cy="3474360"/>
          </a:xfrm>
          <a:prstGeom prst="rect">
            <a:avLst/>
          </a:prstGeom>
          <a:ln w="18000">
            <a:noFill/>
          </a:ln>
        </p:spPr>
      </p:pic>
      <p:pic>
        <p:nvPicPr>
          <p:cNvPr id="385" name="" descr="28§display§\rho = 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117760" y="4697640"/>
            <a:ext cx="617400" cy="236520"/>
          </a:xfrm>
          <a:prstGeom prst="rect">
            <a:avLst/>
          </a:prstGeom>
          <a:ln w="18000">
            <a:noFill/>
          </a:ln>
        </p:spPr>
      </p:pic>
      <p:pic>
        <p:nvPicPr>
          <p:cNvPr id="386" name="" descr="28§display§r = -.9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7892640" y="1788480"/>
            <a:ext cx="1341720" cy="2408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7873087-5382-4AB1-8AAE-CD511BD148F4}" type="slidenum">
              <a:t>69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F6683E05-37DA-4863-8281-EECA5EACBAAD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Error estándar de la media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3" name="" descr="28§display§\sigma_{\bar{x}} \mbox{ (error estándar)}= \frac{\sigma_X}{\sqrt{N}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897280" y="1536480"/>
            <a:ext cx="4056120" cy="719640"/>
          </a:xfrm>
          <a:prstGeom prst="rect">
            <a:avLst/>
          </a:prstGeom>
          <a:ln w="18000">
            <a:noFill/>
          </a:ln>
        </p:spPr>
      </p:pic>
      <p:pic>
        <p:nvPicPr>
          <p:cNvPr id="144" name="" descr="28§display§s_{\bar{x}} \mbox{ (error estimado)}= \frac{s_X}{\sqrt{N}} = \sqrt{\frac{s_X^2}{N}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203560" y="2873520"/>
            <a:ext cx="5453280" cy="9234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E855296-E93F-4693-9716-43DF2D124155}" type="slidenum">
              <a:t>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91F234F2-9365-4B76-8773-E3671B4B6D24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>
            <a:alphaModFix amt="0"/>
          </a:blip>
          <a:srcRect l="0" t="0" r="0" b="5971"/>
          <a:stretch/>
        </p:blipFill>
        <p:spPr>
          <a:xfrm>
            <a:off x="2628360" y="996840"/>
            <a:ext cx="4876560" cy="3474360"/>
          </a:xfrm>
          <a:prstGeom prst="rect">
            <a:avLst/>
          </a:prstGeom>
          <a:ln w="18000">
            <a:noFill/>
          </a:ln>
        </p:spPr>
      </p:pic>
      <p:pic>
        <p:nvPicPr>
          <p:cNvPr id="389" name="" descr="28§display§\rho = 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117760" y="4697640"/>
            <a:ext cx="617400" cy="236520"/>
          </a:xfrm>
          <a:prstGeom prst="rect">
            <a:avLst/>
          </a:prstGeom>
          <a:ln w="18000">
            <a:noFill/>
          </a:ln>
        </p:spPr>
      </p:pic>
      <p:pic>
        <p:nvPicPr>
          <p:cNvPr id="390" name="" descr="28§display§r = -.9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7892640" y="1788480"/>
            <a:ext cx="1341720" cy="240840"/>
          </a:xfrm>
          <a:prstGeom prst="rect">
            <a:avLst/>
          </a:prstGeom>
          <a:ln w="18000">
            <a:noFill/>
          </a:ln>
        </p:spPr>
      </p:pic>
      <p:sp>
        <p:nvSpPr>
          <p:cNvPr id="391" name=""/>
          <p:cNvSpPr/>
          <p:nvPr/>
        </p:nvSpPr>
        <p:spPr>
          <a:xfrm>
            <a:off x="7620120" y="1316160"/>
            <a:ext cx="1951200" cy="114444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 txBox="1"/>
          <p:nvPr/>
        </p:nvSpPr>
        <p:spPr>
          <a:xfrm>
            <a:off x="8255160" y="3227760"/>
            <a:ext cx="86508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Miente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 flipH="1" flipV="1">
            <a:off x="8638560" y="2546640"/>
            <a:ext cx="59760" cy="661320"/>
          </a:xfrm>
          <a:prstGeom prst="line">
            <a:avLst/>
          </a:prstGeom>
          <a:ln w="18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E48E653-EF22-4FC7-842D-B034439EB160}" type="slidenum">
              <a:t>70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B62710F7-2777-4EEC-9521-595B60350522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>
            <a:alphaModFix amt="0"/>
          </a:blip>
          <a:srcRect l="0" t="0" r="0" b="5971"/>
          <a:stretch/>
        </p:blipFill>
        <p:spPr>
          <a:xfrm>
            <a:off x="2628360" y="996840"/>
            <a:ext cx="4876560" cy="3474360"/>
          </a:xfrm>
          <a:prstGeom prst="rect">
            <a:avLst/>
          </a:prstGeom>
          <a:ln w="18000">
            <a:noFill/>
          </a:ln>
        </p:spPr>
      </p:pic>
      <p:pic>
        <p:nvPicPr>
          <p:cNvPr id="396" name="" descr="28§display§\rho = 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117760" y="4697640"/>
            <a:ext cx="617400" cy="236520"/>
          </a:xfrm>
          <a:prstGeom prst="rect">
            <a:avLst/>
          </a:prstGeom>
          <a:ln w="18000">
            <a:noFill/>
          </a:ln>
        </p:spPr>
      </p:pic>
      <p:pic>
        <p:nvPicPr>
          <p:cNvPr id="397" name="" descr="28§display§r = -.95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7892640" y="1788480"/>
            <a:ext cx="1341720" cy="240840"/>
          </a:xfrm>
          <a:prstGeom prst="rect">
            <a:avLst/>
          </a:prstGeom>
          <a:ln w="18000">
            <a:noFill/>
          </a:ln>
        </p:spPr>
      </p:pic>
      <p:sp>
        <p:nvSpPr>
          <p:cNvPr id="398" name=""/>
          <p:cNvSpPr txBox="1"/>
          <p:nvPr/>
        </p:nvSpPr>
        <p:spPr>
          <a:xfrm rot="20142600">
            <a:off x="3520080" y="2135520"/>
            <a:ext cx="3254400" cy="102780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6600" spc="-1" strike="noStrike">
                <a:solidFill>
                  <a:srgbClr val="000000"/>
                </a:solidFill>
                <a:latin typeface="Arial"/>
              </a:rPr>
              <a:t>Curtosis</a:t>
            </a:r>
            <a:endParaRPr b="0" lang="es-MX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EF0DBB5-983A-4166-A9C1-BA2E0682B744}" type="slidenum">
              <a:t>71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9413DB8D-BD67-4F25-8682-57D8802187A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1">
            <a:alphaModFix amt="0"/>
          </a:blip>
          <a:srcRect l="0" t="0" r="0" b="24923"/>
          <a:stretch/>
        </p:blipFill>
        <p:spPr>
          <a:xfrm>
            <a:off x="3277800" y="750600"/>
            <a:ext cx="3669480" cy="4256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C8E1EA-9DE2-4151-A0FD-26AC4C488139}" type="slidenum">
              <a:t>72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32B41495-5FB5-43D6-B718-37D576958BCD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>
            <a:alphaModFix amt="0"/>
          </a:blip>
          <a:srcRect l="0" t="0" r="0" b="24923"/>
          <a:stretch/>
        </p:blipFill>
        <p:spPr>
          <a:xfrm>
            <a:off x="3277800" y="750600"/>
            <a:ext cx="3669480" cy="4256280"/>
          </a:xfrm>
          <a:prstGeom prst="rect">
            <a:avLst/>
          </a:prstGeom>
          <a:ln w="18000">
            <a:noFill/>
          </a:ln>
        </p:spPr>
      </p:pic>
      <p:pic>
        <p:nvPicPr>
          <p:cNvPr id="403" name="" descr="28§display§N = 1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752400" y="1724040"/>
            <a:ext cx="1121760" cy="2498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FED223-94F4-4389-AD32-783D247E4205}" type="slidenum">
              <a:t>73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F9CC726F-1103-4589-A307-26A0C137A198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>
            <a:alphaModFix amt="0"/>
          </a:blip>
          <a:srcRect l="0" t="0" r="0" b="24923"/>
          <a:stretch/>
        </p:blipFill>
        <p:spPr>
          <a:xfrm>
            <a:off x="3277800" y="750600"/>
            <a:ext cx="3669480" cy="4256280"/>
          </a:xfrm>
          <a:prstGeom prst="rect">
            <a:avLst/>
          </a:prstGeom>
          <a:ln w="18000">
            <a:noFill/>
          </a:ln>
        </p:spPr>
      </p:pic>
      <p:pic>
        <p:nvPicPr>
          <p:cNvPr id="406" name="" descr="28§display§N = 1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752400" y="1724040"/>
            <a:ext cx="1121760" cy="249840"/>
          </a:xfrm>
          <a:prstGeom prst="rect">
            <a:avLst/>
          </a:prstGeom>
          <a:ln w="18000">
            <a:noFill/>
          </a:ln>
        </p:spPr>
      </p:pic>
      <p:sp>
        <p:nvSpPr>
          <p:cNvPr id="407" name=""/>
          <p:cNvSpPr/>
          <p:nvPr/>
        </p:nvSpPr>
        <p:spPr>
          <a:xfrm>
            <a:off x="3168360" y="992160"/>
            <a:ext cx="740880" cy="39024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3A77ED-5910-4178-8740-7A600ADFE140}" type="slidenum">
              <a:t>74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FECA5EC5-E4D4-4692-976A-0BC467F002E0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1">
            <a:alphaModFix amt="0"/>
          </a:blip>
          <a:srcRect l="0" t="0" r="0" b="24923"/>
          <a:stretch/>
        </p:blipFill>
        <p:spPr>
          <a:xfrm>
            <a:off x="3277800" y="750600"/>
            <a:ext cx="3669480" cy="4256280"/>
          </a:xfrm>
          <a:prstGeom prst="rect">
            <a:avLst/>
          </a:prstGeom>
          <a:ln w="18000">
            <a:noFill/>
          </a:ln>
        </p:spPr>
      </p:pic>
      <p:pic>
        <p:nvPicPr>
          <p:cNvPr id="410" name="" descr="28§display§N = 1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752400" y="1724040"/>
            <a:ext cx="1121760" cy="249840"/>
          </a:xfrm>
          <a:prstGeom prst="rect">
            <a:avLst/>
          </a:prstGeom>
          <a:ln w="18000">
            <a:noFill/>
          </a:ln>
        </p:spPr>
      </p:pic>
      <p:sp>
        <p:nvSpPr>
          <p:cNvPr id="411" name=""/>
          <p:cNvSpPr/>
          <p:nvPr/>
        </p:nvSpPr>
        <p:spPr>
          <a:xfrm>
            <a:off x="3168360" y="992160"/>
            <a:ext cx="740880" cy="39024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3181680" y="3300480"/>
            <a:ext cx="3644640" cy="244800"/>
          </a:xfrm>
          <a:prstGeom prst="rect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C5D12B-640E-4C29-831A-C3E5493723EC}" type="slidenum">
              <a:t>75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313AC922-997A-4FB8-8798-8ED0343B79D7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Ejemplo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152080" y="901440"/>
            <a:ext cx="5829120" cy="38858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B0AB95-48CC-41C2-AA58-1D7047BE9B7E}" type="slidenum">
              <a:t>76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1E4A5A94-CAC4-4EF1-A40C-74CBB298DFFF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Comparación de grupos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Dos muestras de una población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Desconocemos los parámetros poblacionales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Determinar efecto de manipulaciones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4FFDF35-6078-49E7-BBEC-4020B218CEBC}" type="slidenum">
              <a:t>77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6EDE9DA8-1E5A-4AFC-ADA6-CB8A781AD4FD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Comparación de grupos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>
            <a:alphaModFix amt="0"/>
          </a:blip>
          <a:srcRect l="9916" t="0" r="0" b="0"/>
          <a:stretch/>
        </p:blipFill>
        <p:spPr>
          <a:xfrm>
            <a:off x="1865520" y="1576440"/>
            <a:ext cx="6309720" cy="26578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1C773D6-2B2C-43F6-9282-18A9D95326F7}" type="slidenum">
              <a:t>78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2D216965-3E8B-4753-92C3-F05CF623F89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421280" y="1468440"/>
            <a:ext cx="7192440" cy="2871000"/>
          </a:xfrm>
          <a:prstGeom prst="rect">
            <a:avLst/>
          </a:prstGeom>
          <a:ln w="18000">
            <a:noFill/>
          </a:ln>
        </p:spPr>
      </p:pic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Comparación de grupos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DE0046D-A911-44D7-8B07-48D27722B378}" type="slidenum">
              <a:t>79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25DDF9C1-1289-493D-BD1B-1C9ED6BC06B3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2920" y="16992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5983b0"/>
                </a:solidFill>
                <a:latin typeface="Arial"/>
              </a:rPr>
              <a:t>Estadística inferencial</a:t>
            </a:r>
            <a:endParaRPr b="0" lang="es-MX" sz="3300" spc="-1" strike="noStrike">
              <a:solidFill>
                <a:srgbClr val="5983b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Comparación de grupos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2" name="" descr="28§display§\bar{X}_1 - \bar{X}_2 = \mbox{Dif}_X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3863160" y="1403280"/>
            <a:ext cx="2497680" cy="3517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B908C38-E4A0-45DD-BD6A-F432156A32A6}" type="slidenum">
              <a:t>80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99E4006B-0B12-45D3-9D9B-A016FD466CC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Comparación de grupos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3048840" y="954360"/>
            <a:ext cx="3949560" cy="3954600"/>
          </a:xfrm>
          <a:prstGeom prst="rect">
            <a:avLst/>
          </a:prstGeom>
          <a:ln w="18000">
            <a:noFill/>
          </a:ln>
        </p:spPr>
      </p:pic>
      <p:pic>
        <p:nvPicPr>
          <p:cNvPr id="425" name="" descr="28§display§\bar{X}_1 - \bar{X}_2 = \mbox{Dif}_X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7336080" y="1370520"/>
            <a:ext cx="2497680" cy="3517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9069D0C-D55C-44F7-B356-E91C12274681}" type="slidenum">
              <a:t>81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16D1D2F4-366F-40C0-871B-15D466E94737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Comparación de grupos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3048840" y="954360"/>
            <a:ext cx="3949560" cy="3954600"/>
          </a:xfrm>
          <a:prstGeom prst="rect">
            <a:avLst/>
          </a:prstGeom>
          <a:ln w="18000">
            <a:noFill/>
          </a:ln>
        </p:spPr>
      </p:pic>
      <p:pic>
        <p:nvPicPr>
          <p:cNvPr id="428" name="" descr="28§display§\bar{X}_1 - \bar{X}_2 = \mbox{Dif}_X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7336080" y="1370520"/>
            <a:ext cx="2497680" cy="351720"/>
          </a:xfrm>
          <a:prstGeom prst="rect">
            <a:avLst/>
          </a:prstGeom>
          <a:ln w="18000">
            <a:noFill/>
          </a:ln>
        </p:spPr>
      </p:pic>
      <p:sp>
        <p:nvSpPr>
          <p:cNvPr id="429" name=""/>
          <p:cNvSpPr/>
          <p:nvPr/>
        </p:nvSpPr>
        <p:spPr>
          <a:xfrm>
            <a:off x="4987440" y="4656600"/>
            <a:ext cx="343800" cy="33084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98833E4-900E-40B8-ABB4-9A0A08C2544C}" type="slidenum">
              <a:t>82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5A187748-A6A6-472D-82C7-6154028C309B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Determina la posición de la distribución de la diferencia encontrada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CC2ECB2-01ED-4C07-9BA2-B723B3009067}" type="slidenum">
              <a:t>83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04832175-8FDF-4BDB-A1A9-CB33550B54EE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Determina la posición de la distribución de la diferencia encontrada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3664440" y="1884960"/>
            <a:ext cx="2729520" cy="2733120"/>
          </a:xfrm>
          <a:prstGeom prst="rect">
            <a:avLst/>
          </a:prstGeom>
          <a:ln w="18000">
            <a:noFill/>
          </a:ln>
        </p:spPr>
      </p:pic>
      <p:sp>
        <p:nvSpPr>
          <p:cNvPr id="435" name=""/>
          <p:cNvSpPr/>
          <p:nvPr/>
        </p:nvSpPr>
        <p:spPr>
          <a:xfrm>
            <a:off x="5311440" y="4762440"/>
            <a:ext cx="694440" cy="0"/>
          </a:xfrm>
          <a:prstGeom prst="line">
            <a:avLst/>
          </a:prstGeom>
          <a:ln w="18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2885138-2E26-4384-A07A-08D4235DD6D9}" type="slidenum">
              <a:t>84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8A01EB0D-7D0F-482F-8DC8-E4965113775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Determina la posición de la distribución de la diferencia encontrada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Requisitos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Intervalar o razón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Distribuciones de puntajes normales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Varianzas homogéneas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n similar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55F53BA-69DF-41A1-8E5F-3C2FADDDC5EA}" type="slidenum">
              <a:t>85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4B31AF45-81AD-4944-85AD-4E3D8B8BA40E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Variantes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Muestras independientes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9bdd"/>
                </a:solidFill>
                <a:latin typeface="Arial"/>
              </a:rPr>
              <a:t>Dos muestras al azar, sin que para una importe la otra</a:t>
            </a:r>
            <a:endParaRPr b="0" lang="es-MX" sz="18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100" spc="-1" strike="noStrike">
                <a:solidFill>
                  <a:srgbClr val="009bdd"/>
                </a:solidFill>
                <a:latin typeface="Arial"/>
              </a:rPr>
              <a:t>Muestras relacionadas</a:t>
            </a:r>
            <a:endParaRPr b="0" lang="es-MX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solidFill>
                  <a:srgbClr val="009bdd"/>
                </a:solidFill>
                <a:latin typeface="Arial"/>
              </a:rPr>
              <a:t>Pareadas o un mismo grupo</a:t>
            </a:r>
            <a:endParaRPr b="0" lang="es-MX" sz="18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306FF12-34AF-449A-BB0C-E89CDA060B87}" type="slidenum">
              <a:t>86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2C0439CE-9437-4A91-9B7F-E6979295C76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1" name="" descr="28§display§H_{0}: \mu_1 - \mu_2 = 0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103640" y="1537560"/>
            <a:ext cx="2536200" cy="317520"/>
          </a:xfrm>
          <a:prstGeom prst="rect">
            <a:avLst/>
          </a:prstGeom>
          <a:ln w="18000">
            <a:noFill/>
          </a:ln>
        </p:spPr>
      </p:pic>
      <p:pic>
        <p:nvPicPr>
          <p:cNvPr id="442" name="" descr="28§display§H_{a}: \mu _1 - \mu_2 \neq 0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4096440" y="2430720"/>
            <a:ext cx="2548080" cy="3304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247D427-9C85-469F-ABCC-08DE8E1C705A}" type="slidenum">
              <a:t>87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86C9D579-C2FD-4EBC-A126-C2DB160AD578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4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822400" y="1265760"/>
            <a:ext cx="4495680" cy="8931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6F41646-E2CB-4434-96BA-83A3A7FD4A96}" type="slidenum">
              <a:t>88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9907889A-6DF8-4ACA-8DEA-19965C27FF93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6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822400" y="1265760"/>
            <a:ext cx="4495680" cy="893160"/>
          </a:xfrm>
          <a:prstGeom prst="rect">
            <a:avLst/>
          </a:prstGeom>
          <a:ln w="18000">
            <a:noFill/>
          </a:ln>
        </p:spPr>
      </p:pic>
      <p:pic>
        <p:nvPicPr>
          <p:cNvPr id="447" name="" descr="28§display§z = \frac{&#10;X - \bar{X}&#10;}{&#10;S_{X}&#10;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8438040" y="3049560"/>
            <a:ext cx="1332000" cy="628560"/>
          </a:xfrm>
          <a:prstGeom prst="rect">
            <a:avLst/>
          </a:prstGeom>
          <a:ln w="18000">
            <a:noFill/>
          </a:ln>
        </p:spPr>
      </p:pic>
      <p:pic>
        <p:nvPicPr>
          <p:cNvPr id="448" name="" descr="28§display§z_{obt} = \frac{\bar{X} - \mu}{\sigma_{\bar{X}}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8317440" y="3869280"/>
            <a:ext cx="1531800" cy="6512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5FAE897-B12F-478E-8D31-4F02B05802D5}" type="slidenum">
              <a:t>89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21495EB7-6EEC-4E12-879A-96D8AA1DD87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Estadística inferencial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Generalización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Pruebas de hipótesis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solidFill>
                  <a:srgbClr val="009bdd"/>
                </a:solidFill>
                <a:latin typeface="Arial"/>
              </a:rPr>
              <a:t>Base en Teorema Central del Límite</a:t>
            </a:r>
            <a:endParaRPr b="0" lang="es-MX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B1E1737-8AFF-45A6-8461-7AAEF393D965}" type="slidenum">
              <a:t>9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4736C504-247C-4B11-852E-6D6565B9F69A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0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822400" y="1265760"/>
            <a:ext cx="4495680" cy="893160"/>
          </a:xfrm>
          <a:prstGeom prst="rect">
            <a:avLst/>
          </a:prstGeom>
          <a:ln w="18000">
            <a:noFill/>
          </a:ln>
        </p:spPr>
      </p:pic>
      <p:pic>
        <p:nvPicPr>
          <p:cNvPr id="451" name="" descr="28§display§z = \frac{&#10;X - \bar{X}&#10;}{&#10;S_{X}&#10;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8438040" y="3049560"/>
            <a:ext cx="1332000" cy="628560"/>
          </a:xfrm>
          <a:prstGeom prst="rect">
            <a:avLst/>
          </a:prstGeom>
          <a:ln w="18000">
            <a:noFill/>
          </a:ln>
        </p:spPr>
      </p:pic>
      <p:pic>
        <p:nvPicPr>
          <p:cNvPr id="452" name="" descr="28§display§z_{obt} = \frac{\bar{X} - \mu}{\sigma_{\bar{X}}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8317440" y="3869280"/>
            <a:ext cx="1531800" cy="651240"/>
          </a:xfrm>
          <a:prstGeom prst="rect">
            <a:avLst/>
          </a:prstGeom>
          <a:ln w="18000">
            <a:noFill/>
          </a:ln>
        </p:spPr>
      </p:pic>
      <p:sp>
        <p:nvSpPr>
          <p:cNvPr id="453" name=""/>
          <p:cNvSpPr txBox="1"/>
          <p:nvPr/>
        </p:nvSpPr>
        <p:spPr>
          <a:xfrm>
            <a:off x="2612520" y="3300480"/>
            <a:ext cx="5364000" cy="346320"/>
          </a:xfrm>
          <a:prstGeom prst="rect">
            <a:avLst/>
          </a:prstGeom>
          <a:noFill/>
          <a:ln w="180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MX" sz="1800" spc="-1" strike="noStrike">
                <a:solidFill>
                  <a:srgbClr val="000000"/>
                </a:solidFill>
                <a:latin typeface="Arial"/>
              </a:rPr>
              <a:t>Como z, indica la posición en la distribución normal</a:t>
            </a:r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 flipH="1" flipV="1">
            <a:off x="3327120" y="2030760"/>
            <a:ext cx="1858680" cy="1203840"/>
          </a:xfrm>
          <a:prstGeom prst="line">
            <a:avLst/>
          </a:prstGeom>
          <a:ln w="18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72642DA-89AE-4D7D-826D-109B0FCF022D}" type="slidenum">
              <a:t>90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DED00F31-7305-435E-93F0-7207813B947D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6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43280" y="835920"/>
            <a:ext cx="4495680" cy="89316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0AB724E-ED36-4F90-AB17-2C6C858B4402}" type="slidenum">
              <a:t>91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3DF0E484-7A68-492F-8D5B-40B3E046BDD3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8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43280" y="835920"/>
            <a:ext cx="4495680" cy="893160"/>
          </a:xfrm>
          <a:prstGeom prst="rect">
            <a:avLst/>
          </a:prstGeom>
          <a:ln w="18000">
            <a:noFill/>
          </a:ln>
        </p:spPr>
      </p:pic>
      <p:sp>
        <p:nvSpPr>
          <p:cNvPr id="459" name=""/>
          <p:cNvSpPr/>
          <p:nvPr/>
        </p:nvSpPr>
        <p:spPr>
          <a:xfrm>
            <a:off x="2116800" y="1303200"/>
            <a:ext cx="1508040" cy="62172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0863404-4953-4D3E-AE88-75E41C00B87E}" type="slidenum">
              <a:t>92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C8678002-A4AA-45AC-9E49-5DDB03946A33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1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43280" y="835920"/>
            <a:ext cx="4495680" cy="893160"/>
          </a:xfrm>
          <a:prstGeom prst="rect">
            <a:avLst/>
          </a:prstGeom>
          <a:ln w="18000">
            <a:noFill/>
          </a:ln>
        </p:spPr>
      </p:pic>
      <p:sp>
        <p:nvSpPr>
          <p:cNvPr id="462" name=""/>
          <p:cNvSpPr/>
          <p:nvPr/>
        </p:nvSpPr>
        <p:spPr>
          <a:xfrm>
            <a:off x="2116800" y="1303200"/>
            <a:ext cx="1508040" cy="62172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3" name="" descr="28§display§  s_{\bar{X}_{1} - \bar{X}_{2}} =\sqrt{&#10;    \left(s_{pool}^{2}\right)\left(\frac{1}{n_{1}} + \frac{1}{n_{2}}\right)&#10;  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2583000" y="2298960"/>
            <a:ext cx="4974480" cy="10584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EBD8578-12CC-40D9-B1D2-20923F063C18}" type="slidenum">
              <a:t>93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755CA460-3938-44A8-A48A-415DCE8611C3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5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43280" y="835920"/>
            <a:ext cx="4495680" cy="893160"/>
          </a:xfrm>
          <a:prstGeom prst="rect">
            <a:avLst/>
          </a:prstGeom>
          <a:ln w="18000">
            <a:noFill/>
          </a:ln>
        </p:spPr>
      </p:pic>
      <p:pic>
        <p:nvPicPr>
          <p:cNvPr id="466" name="" descr="28§display§  s_{\bar{X}_{1} - \bar{X}_{2}} =\sqrt{&#10;    \left(s_{pool}^{2}\right)\left(\frac{1}{n_{1}} + \frac{1}{n_{2}}\right)&#10;  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906520" y="863640"/>
            <a:ext cx="3979080" cy="8467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BCDD15B-22B4-4C45-8AAF-C0D4038136EF}" type="slidenum">
              <a:t>94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9B2C35E2-8DC5-46B3-8D8E-C67699130EA5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8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43280" y="835920"/>
            <a:ext cx="4495680" cy="893160"/>
          </a:xfrm>
          <a:prstGeom prst="rect">
            <a:avLst/>
          </a:prstGeom>
          <a:ln w="18000">
            <a:noFill/>
          </a:ln>
        </p:spPr>
      </p:pic>
      <p:pic>
        <p:nvPicPr>
          <p:cNvPr id="469" name="" descr="28§display§  s_{\bar{X}_{1} - \bar{X}_{2}} =\sqrt{&#10;    \left(s_{pool}^{2}\right)\left(\frac{1}{n_{1}} + \frac{1}{n_{2}}\right)&#10;  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906520" y="863640"/>
            <a:ext cx="3979080" cy="846720"/>
          </a:xfrm>
          <a:prstGeom prst="rect">
            <a:avLst/>
          </a:prstGeom>
          <a:ln w="18000">
            <a:noFill/>
          </a:ln>
        </p:spPr>
      </p:pic>
      <p:sp>
        <p:nvSpPr>
          <p:cNvPr id="470" name=""/>
          <p:cNvSpPr/>
          <p:nvPr/>
        </p:nvSpPr>
        <p:spPr>
          <a:xfrm>
            <a:off x="7461360" y="932760"/>
            <a:ext cx="906120" cy="79380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42C193D-AFD3-4119-B757-7F21A4AE41D7}" type="slidenum">
              <a:t>95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7498E2C2-21E1-415B-B04B-B20D8FBA17D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2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43280" y="835920"/>
            <a:ext cx="4495680" cy="893160"/>
          </a:xfrm>
          <a:prstGeom prst="rect">
            <a:avLst/>
          </a:prstGeom>
          <a:ln w="18000">
            <a:noFill/>
          </a:ln>
        </p:spPr>
      </p:pic>
      <p:pic>
        <p:nvPicPr>
          <p:cNvPr id="473" name="" descr="28§display§  s_{\bar{X}_{1} - \bar{X}_{2}} =\sqrt{&#10;    \left(s_{pool}^{2}\right)\left(\frac{1}{n_{1}} + \frac{1}{n_{2}}\right)&#10;  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906520" y="863640"/>
            <a:ext cx="3979080" cy="846720"/>
          </a:xfrm>
          <a:prstGeom prst="rect">
            <a:avLst/>
          </a:prstGeom>
          <a:ln w="18000">
            <a:noFill/>
          </a:ln>
        </p:spPr>
      </p:pic>
      <p:sp>
        <p:nvSpPr>
          <p:cNvPr id="474" name=""/>
          <p:cNvSpPr/>
          <p:nvPr/>
        </p:nvSpPr>
        <p:spPr>
          <a:xfrm>
            <a:off x="7461360" y="932760"/>
            <a:ext cx="906120" cy="79380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" descr="28§display§  s_{pool}^{2} = \frac{&#10;    (n_{1} - 1)s_{1}^{2} + (n_{2} - 1)s_{2}^{2}&#10;  }{&#10;    (n_{1} - 1) + (n_{2} - 1)&#10;  }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2688840" y="2397960"/>
            <a:ext cx="4762800" cy="8596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60C5444-8EA5-4974-B664-3D2BE1BBD087}" type="slidenum">
              <a:t>96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B7308AEA-5D3B-491E-893F-18B195F61781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7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43280" y="835920"/>
            <a:ext cx="4495680" cy="893160"/>
          </a:xfrm>
          <a:prstGeom prst="rect">
            <a:avLst/>
          </a:prstGeom>
          <a:ln w="18000">
            <a:noFill/>
          </a:ln>
        </p:spPr>
      </p:pic>
      <p:pic>
        <p:nvPicPr>
          <p:cNvPr id="478" name="" descr="28§display§  s_{\bar{X}_{1} - \bar{X}_{2}} =\sqrt{&#10;    \left(s_{pool}^{2}\right)\left(\frac{1}{n_{1}} + \frac{1}{n_{2}}\right)&#10;  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906520" y="863640"/>
            <a:ext cx="3979080" cy="846720"/>
          </a:xfrm>
          <a:prstGeom prst="rect">
            <a:avLst/>
          </a:prstGeom>
          <a:ln w="18000">
            <a:noFill/>
          </a:ln>
        </p:spPr>
      </p:pic>
      <p:sp>
        <p:nvSpPr>
          <p:cNvPr id="479" name=""/>
          <p:cNvSpPr/>
          <p:nvPr/>
        </p:nvSpPr>
        <p:spPr>
          <a:xfrm>
            <a:off x="7461360" y="932760"/>
            <a:ext cx="906120" cy="79380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0" name="" descr="28§display§  s_{pool}^{2} = \frac{&#10;    (n_{1} - 1)s_{1}^{2} + (n_{2} - 1)s_{2}^{2}&#10;  }{&#10;    (n_{1} - 1) + (n_{2} - 1)&#10;  }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2688840" y="2397960"/>
            <a:ext cx="4762800" cy="859680"/>
          </a:xfrm>
          <a:prstGeom prst="rect">
            <a:avLst/>
          </a:prstGeom>
          <a:ln w="18000">
            <a:noFill/>
          </a:ln>
        </p:spPr>
      </p:pic>
      <p:pic>
        <p:nvPicPr>
          <p:cNvPr id="481" name="" descr=""/>
          <p:cNvPicPr/>
          <p:nvPr/>
        </p:nvPicPr>
        <p:blipFill>
          <a:blip r:embed="rId4">
            <a:alphaModFix amt="0"/>
          </a:blip>
          <a:stretch/>
        </p:blipFill>
        <p:spPr>
          <a:xfrm>
            <a:off x="8157960" y="3359880"/>
            <a:ext cx="1915920" cy="191592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CCB7923-4111-4A6D-8F19-DDE3B748E421}" type="slidenum">
              <a:t>97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1667AAF2-039A-4F9D-A703-5EB27AB3AF0C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3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143280" y="835920"/>
            <a:ext cx="4495680" cy="893160"/>
          </a:xfrm>
          <a:prstGeom prst="rect">
            <a:avLst/>
          </a:prstGeom>
          <a:ln w="18000">
            <a:noFill/>
          </a:ln>
        </p:spPr>
      </p:pic>
      <p:pic>
        <p:nvPicPr>
          <p:cNvPr id="484" name="" descr="28§display§  s_{\bar{X}_{1} - \bar{X}_{2}} =\sqrt{&#10;    \left(s_{pool}^{2}\right)\left(\frac{1}{n_{1}} + \frac{1}{n_{2}}\right)&#10;  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5906520" y="863640"/>
            <a:ext cx="3979080" cy="846720"/>
          </a:xfrm>
          <a:prstGeom prst="rect">
            <a:avLst/>
          </a:prstGeom>
          <a:ln w="18000">
            <a:noFill/>
          </a:ln>
        </p:spPr>
      </p:pic>
      <p:sp>
        <p:nvSpPr>
          <p:cNvPr id="485" name=""/>
          <p:cNvSpPr/>
          <p:nvPr/>
        </p:nvSpPr>
        <p:spPr>
          <a:xfrm>
            <a:off x="7461360" y="932760"/>
            <a:ext cx="906120" cy="793800"/>
          </a:xfrm>
          <a:prstGeom prst="ellipse">
            <a:avLst/>
          </a:prstGeom>
          <a:noFill/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es-M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6" name="" descr="28§display§  s_{pool}^{2} = \frac{&#10;    (n_{1} - 1)s_{1}^{2} + (n_{2} - 1)s_{2}^{2}&#10;  }{&#10;    (n_{1} - 1) + (n_{2} - 1)&#10;  }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2688840" y="2397960"/>
            <a:ext cx="4762800" cy="859680"/>
          </a:xfrm>
          <a:prstGeom prst="rect">
            <a:avLst/>
          </a:prstGeom>
          <a:ln w="18000">
            <a:noFill/>
          </a:ln>
        </p:spPr>
      </p:pic>
      <p:pic>
        <p:nvPicPr>
          <p:cNvPr id="487" name="" descr=""/>
          <p:cNvPicPr/>
          <p:nvPr/>
        </p:nvPicPr>
        <p:blipFill>
          <a:blip r:embed="rId4">
            <a:alphaModFix amt="0"/>
          </a:blip>
          <a:stretch/>
        </p:blipFill>
        <p:spPr>
          <a:xfrm rot="1474200">
            <a:off x="3489480" y="410400"/>
            <a:ext cx="3285720" cy="47620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45E5102-03AC-4887-94DA-BB9F823F0E60}" type="slidenum">
              <a:t>98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3A7C51E8-F480-4CA2-B941-CE81B29A973A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MX" sz="3300" spc="-1" strike="noStrike">
                <a:solidFill>
                  <a:srgbClr val="ffffff"/>
                </a:solidFill>
                <a:latin typeface="Arial"/>
              </a:rPr>
              <a:t>Prueba t</a:t>
            </a:r>
            <a:endParaRPr b="0" lang="es-MX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9" name="" descr="28§display§  t_{obt} = \frac{&#10;    (\bar{X}_{1} - \bar{X}_{2}) - (\mu_{1} - \mu_{2})&#10;  }{&#10;    s_{\bar{X}_{1} - \bar{X}_{2}}&#10;  }§png§600§FALSE§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3457440" y="3252600"/>
            <a:ext cx="3309480" cy="672840"/>
          </a:xfrm>
          <a:prstGeom prst="rect">
            <a:avLst/>
          </a:prstGeom>
          <a:ln w="18000">
            <a:noFill/>
          </a:ln>
        </p:spPr>
      </p:pic>
      <p:pic>
        <p:nvPicPr>
          <p:cNvPr id="490" name="" descr="28§display§  s_{\bar{X}_{1} - \bar{X}_{2}} =\sqrt{&#10;    \left(s_{pool}^{2}\right)\left(\frac{1}{n_{1}} + \frac{1}{n_{2}}\right)&#10;  }§png§600§FALSE§"/>
          <p:cNvPicPr/>
          <p:nvPr/>
        </p:nvPicPr>
        <p:blipFill>
          <a:blip r:embed="rId2">
            <a:alphaModFix amt="0"/>
          </a:blip>
          <a:stretch/>
        </p:blipFill>
        <p:spPr>
          <a:xfrm>
            <a:off x="3566520" y="2120760"/>
            <a:ext cx="2929320" cy="637920"/>
          </a:xfrm>
          <a:prstGeom prst="rect">
            <a:avLst/>
          </a:prstGeom>
          <a:ln w="18000">
            <a:noFill/>
          </a:ln>
        </p:spPr>
      </p:pic>
      <p:pic>
        <p:nvPicPr>
          <p:cNvPr id="491" name="" descr="28§display§  s_{pool}^{2} = \frac{&#10;    (n_{1} - 1)s_{1}^{2} + (n_{2} - 1)s_{2}^{2}&#10;  }{&#10;    (n_{1} - 1) + (n_{2} - 1)&#10;  }§png§600§FALSE§"/>
          <p:cNvPicPr/>
          <p:nvPr/>
        </p:nvPicPr>
        <p:blipFill>
          <a:blip r:embed="rId3">
            <a:alphaModFix amt="0"/>
          </a:blip>
          <a:stretch/>
        </p:blipFill>
        <p:spPr>
          <a:xfrm>
            <a:off x="3280680" y="1117800"/>
            <a:ext cx="3506040" cy="6476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3223D4F-7532-49D0-BE73-5DA1BC738A8C}" type="slidenum">
              <a:t>99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fld id="{69CF48AB-F9EA-48AC-BD1E-01D6BE9A3BEE}" type="datetime1">
              <a:rPr lang="en-US"/>
              <a:t>02/21/2023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Application>LibreOffice/7.5.0.3$Linux_X86_64 LibreOffice_project/50$Build-3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2023-02-20T19:56:04Z</dcterms:created>
  <dc:creator/>
  <dc:description/>
  <dc:language>en-US</dc:language>
  <cp:lastModifiedBy/>
  <dcterms:modified xsi:type="dcterms:W3CDTF">2023-02-21T00:32:17Z</dcterms:modified>
  <cp:revision>28</cp:revision>
  <dc:subject/>
  <dc:title>Blue Curve</dc:title>
</cp:coreProperties>
</file>